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257" r:id="rId5"/>
    <p:sldId id="259" r:id="rId6"/>
    <p:sldId id="262" r:id="rId7"/>
    <p:sldId id="260" r:id="rId8"/>
    <p:sldId id="290" r:id="rId9"/>
    <p:sldId id="269" r:id="rId10"/>
    <p:sldId id="261" r:id="rId11"/>
    <p:sldId id="291" r:id="rId12"/>
    <p:sldId id="263" r:id="rId13"/>
    <p:sldId id="264" r:id="rId14"/>
    <p:sldId id="265" r:id="rId15"/>
    <p:sldId id="266" r:id="rId16"/>
    <p:sldId id="276" r:id="rId17"/>
    <p:sldId id="277" r:id="rId18"/>
    <p:sldId id="278" r:id="rId19"/>
    <p:sldId id="267" r:id="rId20"/>
    <p:sldId id="270" r:id="rId21"/>
    <p:sldId id="271" r:id="rId22"/>
    <p:sldId id="272" r:id="rId23"/>
    <p:sldId id="287" r:id="rId24"/>
    <p:sldId id="286" r:id="rId25"/>
    <p:sldId id="274" r:id="rId26"/>
    <p:sldId id="273" r:id="rId27"/>
    <p:sldId id="282" r:id="rId28"/>
    <p:sldId id="281" r:id="rId29"/>
    <p:sldId id="283" r:id="rId30"/>
    <p:sldId id="288" r:id="rId31"/>
    <p:sldId id="284" r:id="rId32"/>
    <p:sldId id="285" r:id="rId33"/>
    <p:sldId id="280" r:id="rId34"/>
    <p:sldId id="294" r:id="rId35"/>
    <p:sldId id="295" r:id="rId36"/>
    <p:sldId id="296" r:id="rId37"/>
    <p:sldId id="292" r:id="rId38"/>
    <p:sldId id="293" r:id="rId39"/>
    <p:sldId id="275"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10/8/2018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Here is an example of a scatterplot. The link is public.  You don’t need a login.  You fill in what you want from the pull down menu.</a:t>
            </a:r>
            <a:r>
              <a:rPr lang="en-US" baseline="0" dirty="0"/>
              <a:t> There are many versions of scatterplots you can produce.  That is why they can be very effective tools to start discussions. There are other types of scatterplots that display data in this manner. </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4</a:t>
            </a:fld>
            <a:endParaRPr lang="en-US"/>
          </a:p>
        </p:txBody>
      </p:sp>
    </p:spTree>
    <p:extLst>
      <p:ext uri="{BB962C8B-B14F-4D97-AF65-F5344CB8AC3E}">
        <p14:creationId xmlns:p14="http://schemas.microsoft.com/office/powerpoint/2010/main" val="43055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compares 10</a:t>
            </a:r>
            <a:r>
              <a:rPr lang="en-US" baseline="30000" dirty="0"/>
              <a:t>th</a:t>
            </a:r>
            <a:r>
              <a:rPr lang="en-US" dirty="0"/>
              <a:t> grade students.  Why is the Geometry group so much less than the Global?  Geometry – 157/Global – 183. Maybe there are secondary</a:t>
            </a:r>
            <a:r>
              <a:rPr lang="en-US" baseline="0" dirty="0"/>
              <a:t> opt-outs!</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14</a:t>
            </a:fld>
            <a:endParaRPr lang="en-US"/>
          </a:p>
        </p:txBody>
      </p:sp>
    </p:spTree>
    <p:extLst>
      <p:ext uri="{BB962C8B-B14F-4D97-AF65-F5344CB8AC3E}">
        <p14:creationId xmlns:p14="http://schemas.microsoft.com/office/powerpoint/2010/main" val="426234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11</a:t>
            </a:r>
            <a:r>
              <a:rPr lang="en-US" baseline="30000" dirty="0"/>
              <a:t>th</a:t>
            </a:r>
            <a:r>
              <a:rPr lang="en-US" dirty="0"/>
              <a:t> grade example.  Again why are the numbers different?  What is one question you might have about these results? Algebra II – 112/US History – 181/English CC - 188</a:t>
            </a:r>
          </a:p>
        </p:txBody>
      </p:sp>
      <p:sp>
        <p:nvSpPr>
          <p:cNvPr id="4" name="Slide Number Placeholder 3"/>
          <p:cNvSpPr>
            <a:spLocks noGrp="1"/>
          </p:cNvSpPr>
          <p:nvPr>
            <p:ph type="sldNum" sz="quarter" idx="10"/>
          </p:nvPr>
        </p:nvSpPr>
        <p:spPr/>
        <p:txBody>
          <a:bodyPr/>
          <a:lstStyle/>
          <a:p>
            <a:fld id="{47A67533-0683-42B4-A367-08B238499122}" type="slidenum">
              <a:rPr lang="en-US" smtClean="0"/>
              <a:t>15</a:t>
            </a:fld>
            <a:endParaRPr lang="en-US"/>
          </a:p>
        </p:txBody>
      </p:sp>
    </p:spTree>
    <p:extLst>
      <p:ext uri="{BB962C8B-B14F-4D97-AF65-F5344CB8AC3E}">
        <p14:creationId xmlns:p14="http://schemas.microsoft.com/office/powerpoint/2010/main" val="140065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Canandaigua.  Here is a 6</a:t>
            </a:r>
            <a:r>
              <a:rPr lang="en-US" baseline="30000" dirty="0"/>
              <a:t>th</a:t>
            </a:r>
            <a:r>
              <a:rPr lang="en-US" dirty="0"/>
              <a:t> grade ELA trend map.  What</a:t>
            </a:r>
            <a:r>
              <a:rPr lang="en-US" baseline="0" dirty="0"/>
              <a:t> questions does this set of plots generate? Again, what is the cohort number indicating as you move through the years? 2013 – 288/2014 -290/2015 – 177/2016 – 192/2017 – 229/2018 -235/.</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16</a:t>
            </a:fld>
            <a:endParaRPr lang="en-US"/>
          </a:p>
        </p:txBody>
      </p:sp>
    </p:spTree>
    <p:extLst>
      <p:ext uri="{BB962C8B-B14F-4D97-AF65-F5344CB8AC3E}">
        <p14:creationId xmlns:p14="http://schemas.microsoft.com/office/powerpoint/2010/main" val="22546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one is a little different.  Gender is a NCLB subgroup that is under-utilized because schools are not technically held accountable.  Why</a:t>
            </a:r>
            <a:r>
              <a:rPr lang="en-US" baseline="0" dirty="0"/>
              <a:t> are the girls out performing the boys.  Look at the overall state performance.  A little shocking that the boys are trending lower. My next slide shows the same group in math.  All – 213/Females – 109/Males – 104. Do I have any predictions?</a:t>
            </a:r>
            <a:r>
              <a:rPr lang="en-US" dirty="0"/>
              <a:t> </a:t>
            </a:r>
          </a:p>
        </p:txBody>
      </p:sp>
      <p:sp>
        <p:nvSpPr>
          <p:cNvPr id="4" name="Slide Number Placeholder 3"/>
          <p:cNvSpPr>
            <a:spLocks noGrp="1"/>
          </p:cNvSpPr>
          <p:nvPr>
            <p:ph type="sldNum" sz="quarter" idx="10"/>
          </p:nvPr>
        </p:nvSpPr>
        <p:spPr/>
        <p:txBody>
          <a:bodyPr/>
          <a:lstStyle/>
          <a:p>
            <a:fld id="{47A67533-0683-42B4-A367-08B238499122}" type="slidenum">
              <a:rPr lang="en-US" smtClean="0"/>
              <a:t>17</a:t>
            </a:fld>
            <a:endParaRPr lang="en-US"/>
          </a:p>
        </p:txBody>
      </p:sp>
    </p:spTree>
    <p:extLst>
      <p:ext uri="{BB962C8B-B14F-4D97-AF65-F5344CB8AC3E}">
        <p14:creationId xmlns:p14="http://schemas.microsoft.com/office/powerpoint/2010/main" val="88149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Math the three</a:t>
            </a:r>
            <a:r>
              <a:rPr lang="en-US" baseline="0" dirty="0"/>
              <a:t> plots are more similar although there is still a slight disparity. All – 238/ Females – 114/ Males – 124.</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18</a:t>
            </a:fld>
            <a:endParaRPr lang="en-US"/>
          </a:p>
        </p:txBody>
      </p:sp>
    </p:spTree>
    <p:extLst>
      <p:ext uri="{BB962C8B-B14F-4D97-AF65-F5344CB8AC3E}">
        <p14:creationId xmlns:p14="http://schemas.microsoft.com/office/powerpoint/2010/main" val="12912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it is only taking place in ELA and Math.  How about Social Studies?  There is still a disparity. All – 214/ Females – 112/ Males - 102</a:t>
            </a:r>
          </a:p>
        </p:txBody>
      </p:sp>
      <p:sp>
        <p:nvSpPr>
          <p:cNvPr id="4" name="Slide Number Placeholder 3"/>
          <p:cNvSpPr>
            <a:spLocks noGrp="1"/>
          </p:cNvSpPr>
          <p:nvPr>
            <p:ph type="sldNum" sz="quarter" idx="10"/>
          </p:nvPr>
        </p:nvSpPr>
        <p:spPr/>
        <p:txBody>
          <a:bodyPr/>
          <a:lstStyle/>
          <a:p>
            <a:fld id="{47A67533-0683-42B4-A367-08B238499122}" type="slidenum">
              <a:rPr lang="en-US" smtClean="0"/>
              <a:t>19</a:t>
            </a:fld>
            <a:endParaRPr lang="en-US"/>
          </a:p>
        </p:txBody>
      </p:sp>
    </p:spTree>
    <p:extLst>
      <p:ext uri="{BB962C8B-B14F-4D97-AF65-F5344CB8AC3E}">
        <p14:creationId xmlns:p14="http://schemas.microsoft.com/office/powerpoint/2010/main" val="401719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another district.  In this district we see a disparity the other way.</a:t>
            </a:r>
            <a:r>
              <a:rPr lang="en-US" baseline="0" dirty="0"/>
              <a:t>  The boys are outperforming the girls.  What could be the cause.  What is a major difference? All – 156/ Females – 71/ Males - 85</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20</a:t>
            </a:fld>
            <a:endParaRPr lang="en-US"/>
          </a:p>
        </p:txBody>
      </p:sp>
    </p:spTree>
    <p:extLst>
      <p:ext uri="{BB962C8B-B14F-4D97-AF65-F5344CB8AC3E}">
        <p14:creationId xmlns:p14="http://schemas.microsoft.com/office/powerpoint/2010/main" val="157508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transfer to other disciplines</a:t>
            </a:r>
            <a:r>
              <a:rPr lang="en-US" baseline="0" dirty="0"/>
              <a:t> for this district?  These look to close to call.  Further digging is needed here. All – 238/ Females – 100/ Males – 138.</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21</a:t>
            </a:fld>
            <a:endParaRPr lang="en-US"/>
          </a:p>
        </p:txBody>
      </p:sp>
    </p:spTree>
    <p:extLst>
      <p:ext uri="{BB962C8B-B14F-4D97-AF65-F5344CB8AC3E}">
        <p14:creationId xmlns:p14="http://schemas.microsoft.com/office/powerpoint/2010/main" val="141588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make regional comparisons.  I picked 6 different counties to make comparisons.  My mind thinks West to East.</a:t>
            </a:r>
          </a:p>
        </p:txBody>
      </p:sp>
      <p:sp>
        <p:nvSpPr>
          <p:cNvPr id="4" name="Slide Number Placeholder 3"/>
          <p:cNvSpPr>
            <a:spLocks noGrp="1"/>
          </p:cNvSpPr>
          <p:nvPr>
            <p:ph type="sldNum" sz="quarter" idx="10"/>
          </p:nvPr>
        </p:nvSpPr>
        <p:spPr/>
        <p:txBody>
          <a:bodyPr/>
          <a:lstStyle/>
          <a:p>
            <a:fld id="{47A67533-0683-42B4-A367-08B238499122}" type="slidenum">
              <a:rPr lang="en-US" smtClean="0"/>
              <a:t>22</a:t>
            </a:fld>
            <a:endParaRPr lang="en-US"/>
          </a:p>
        </p:txBody>
      </p:sp>
    </p:spTree>
    <p:extLst>
      <p:ext uri="{BB962C8B-B14F-4D97-AF65-F5344CB8AC3E}">
        <p14:creationId xmlns:p14="http://schemas.microsoft.com/office/powerpoint/2010/main" val="295130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with</a:t>
            </a:r>
            <a:r>
              <a:rPr lang="en-US" baseline="0" dirty="0"/>
              <a:t> Disabilities has been a major area of discussion for us in WNY.  Here is a comparison of my six counties.  Who do you think shows the best regional performance?</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23</a:t>
            </a:fld>
            <a:endParaRPr lang="en-US"/>
          </a:p>
        </p:txBody>
      </p:sp>
    </p:spTree>
    <p:extLst>
      <p:ext uri="{BB962C8B-B14F-4D97-AF65-F5344CB8AC3E}">
        <p14:creationId xmlns:p14="http://schemas.microsoft.com/office/powerpoint/2010/main" val="67427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using snips of scatterplots to create summary reports to promote discussions.</a:t>
            </a:r>
            <a:r>
              <a:rPr lang="en-US" baseline="0" dirty="0"/>
              <a:t>  To do this takes a little work because you have to produce a report and then snip it.  I’m going to show you how I created the Canandaigua slide.  Now that you know how to do it, the fun can start.</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6</a:t>
            </a:fld>
            <a:endParaRPr lang="en-US"/>
          </a:p>
        </p:txBody>
      </p:sp>
    </p:spTree>
    <p:extLst>
      <p:ext uri="{BB962C8B-B14F-4D97-AF65-F5344CB8AC3E}">
        <p14:creationId xmlns:p14="http://schemas.microsoft.com/office/powerpoint/2010/main" val="317578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the same thing for subject areas.</a:t>
            </a:r>
            <a:r>
              <a:rPr lang="en-US" baseline="0" dirty="0"/>
              <a:t>  Here is an ELA example.  Is there a comment you can make about Broome county?</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24</a:t>
            </a:fld>
            <a:endParaRPr lang="en-US"/>
          </a:p>
        </p:txBody>
      </p:sp>
    </p:spTree>
    <p:extLst>
      <p:ext uri="{BB962C8B-B14F-4D97-AF65-F5344CB8AC3E}">
        <p14:creationId xmlns:p14="http://schemas.microsoft.com/office/powerpoint/2010/main" val="271384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Algebra</a:t>
            </a:r>
            <a:r>
              <a:rPr lang="en-US" baseline="0" dirty="0"/>
              <a:t> I example.  Westchester doesn’t have any in between schools.</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25</a:t>
            </a:fld>
            <a:endParaRPr lang="en-US"/>
          </a:p>
        </p:txBody>
      </p:sp>
    </p:spTree>
    <p:extLst>
      <p:ext uri="{BB962C8B-B14F-4D97-AF65-F5344CB8AC3E}">
        <p14:creationId xmlns:p14="http://schemas.microsoft.com/office/powerpoint/2010/main" val="64727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Regents</a:t>
            </a:r>
            <a:r>
              <a:rPr lang="en-US" baseline="0" dirty="0"/>
              <a:t> Global History.  Onondaga seems to be consistently above the line.</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26</a:t>
            </a:fld>
            <a:endParaRPr lang="en-US"/>
          </a:p>
        </p:txBody>
      </p:sp>
    </p:spTree>
    <p:extLst>
      <p:ext uri="{BB962C8B-B14F-4D97-AF65-F5344CB8AC3E}">
        <p14:creationId xmlns:p14="http://schemas.microsoft.com/office/powerpoint/2010/main" val="351065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a science department chairman.</a:t>
            </a:r>
            <a:r>
              <a:rPr lang="en-US" baseline="0" dirty="0"/>
              <a:t>  My teachers always thought they were the best.  Looks like Erie county is all over the place.</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27</a:t>
            </a:fld>
            <a:endParaRPr lang="en-US"/>
          </a:p>
        </p:txBody>
      </p:sp>
    </p:spTree>
    <p:extLst>
      <p:ext uri="{BB962C8B-B14F-4D97-AF65-F5344CB8AC3E}">
        <p14:creationId xmlns:p14="http://schemas.microsoft.com/office/powerpoint/2010/main" val="893620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project is interesting.  I tried to find an example</a:t>
            </a:r>
            <a:r>
              <a:rPr lang="en-US" baseline="0" dirty="0"/>
              <a:t> of a school that has one of the highest opt out rates and see if I could see if the student performance in secondary ELA exams have dropped off as a result.  Here are the charts. These are the Regents Comprehensive Exam results for 2013(613)-2014(580)-2015(481)-2016(45)</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28</a:t>
            </a:fld>
            <a:endParaRPr lang="en-US"/>
          </a:p>
        </p:txBody>
      </p:sp>
    </p:spTree>
    <p:extLst>
      <p:ext uri="{BB962C8B-B14F-4D97-AF65-F5344CB8AC3E}">
        <p14:creationId xmlns:p14="http://schemas.microsoft.com/office/powerpoint/2010/main" val="337522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Regents English CC for 2015(92)-2016(518)-2017(558).  What do you think?  It might need some more analysis.</a:t>
            </a:r>
          </a:p>
        </p:txBody>
      </p:sp>
      <p:sp>
        <p:nvSpPr>
          <p:cNvPr id="4" name="Slide Number Placeholder 3"/>
          <p:cNvSpPr>
            <a:spLocks noGrp="1"/>
          </p:cNvSpPr>
          <p:nvPr>
            <p:ph type="sldNum" sz="quarter" idx="10"/>
          </p:nvPr>
        </p:nvSpPr>
        <p:spPr/>
        <p:txBody>
          <a:bodyPr/>
          <a:lstStyle/>
          <a:p>
            <a:fld id="{47A67533-0683-42B4-A367-08B238499122}" type="slidenum">
              <a:rPr lang="en-US" smtClean="0"/>
              <a:t>29</a:t>
            </a:fld>
            <a:endParaRPr lang="en-US"/>
          </a:p>
        </p:txBody>
      </p:sp>
    </p:spTree>
    <p:extLst>
      <p:ext uri="{BB962C8B-B14F-4D97-AF65-F5344CB8AC3E}">
        <p14:creationId xmlns:p14="http://schemas.microsoft.com/office/powerpoint/2010/main" val="3762456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examples.  What are your ideas?</a:t>
            </a:r>
          </a:p>
        </p:txBody>
      </p:sp>
      <p:sp>
        <p:nvSpPr>
          <p:cNvPr id="4" name="Slide Number Placeholder 3"/>
          <p:cNvSpPr>
            <a:spLocks noGrp="1"/>
          </p:cNvSpPr>
          <p:nvPr>
            <p:ph type="sldNum" sz="quarter" idx="10"/>
          </p:nvPr>
        </p:nvSpPr>
        <p:spPr/>
        <p:txBody>
          <a:bodyPr/>
          <a:lstStyle/>
          <a:p>
            <a:fld id="{47A67533-0683-42B4-A367-08B238499122}" type="slidenum">
              <a:rPr lang="en-US" smtClean="0"/>
              <a:t>30</a:t>
            </a:fld>
            <a:endParaRPr lang="en-US"/>
          </a:p>
        </p:txBody>
      </p:sp>
    </p:spTree>
    <p:extLst>
      <p:ext uri="{BB962C8B-B14F-4D97-AF65-F5344CB8AC3E}">
        <p14:creationId xmlns:p14="http://schemas.microsoft.com/office/powerpoint/2010/main" val="362691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examples.  What are your ideas?</a:t>
            </a:r>
          </a:p>
        </p:txBody>
      </p:sp>
      <p:sp>
        <p:nvSpPr>
          <p:cNvPr id="4" name="Slide Number Placeholder 3"/>
          <p:cNvSpPr>
            <a:spLocks noGrp="1"/>
          </p:cNvSpPr>
          <p:nvPr>
            <p:ph type="sldNum" sz="quarter" idx="10"/>
          </p:nvPr>
        </p:nvSpPr>
        <p:spPr/>
        <p:txBody>
          <a:bodyPr/>
          <a:lstStyle/>
          <a:p>
            <a:fld id="{47A67533-0683-42B4-A367-08B238499122}" type="slidenum">
              <a:rPr lang="en-US" smtClean="0"/>
              <a:t>31</a:t>
            </a:fld>
            <a:endParaRPr lang="en-US"/>
          </a:p>
        </p:txBody>
      </p:sp>
    </p:spTree>
    <p:extLst>
      <p:ext uri="{BB962C8B-B14F-4D97-AF65-F5344CB8AC3E}">
        <p14:creationId xmlns:p14="http://schemas.microsoft.com/office/powerpoint/2010/main" val="59035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Here is an example of a scatterplot. The link is public.  You don’t need a login.  You fill in what you want from the pull down menu.</a:t>
            </a:r>
            <a:r>
              <a:rPr lang="en-US" baseline="0" dirty="0"/>
              <a:t> There are many versions of scatterplots you can produce.  That is why they can be very effective tools to start discussions. There are other types of scatterplots that display data in this manner. </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32</a:t>
            </a:fld>
            <a:endParaRPr lang="en-US"/>
          </a:p>
        </p:txBody>
      </p:sp>
    </p:spTree>
    <p:extLst>
      <p:ext uri="{BB962C8B-B14F-4D97-AF65-F5344CB8AC3E}">
        <p14:creationId xmlns:p14="http://schemas.microsoft.com/office/powerpoint/2010/main" val="2553048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examples.  What are your ideas?</a:t>
            </a:r>
          </a:p>
        </p:txBody>
      </p:sp>
      <p:sp>
        <p:nvSpPr>
          <p:cNvPr id="4" name="Slide Number Placeholder 3"/>
          <p:cNvSpPr>
            <a:spLocks noGrp="1"/>
          </p:cNvSpPr>
          <p:nvPr>
            <p:ph type="sldNum" sz="quarter" idx="10"/>
          </p:nvPr>
        </p:nvSpPr>
        <p:spPr/>
        <p:txBody>
          <a:bodyPr/>
          <a:lstStyle/>
          <a:p>
            <a:fld id="{47A67533-0683-42B4-A367-08B238499122}" type="slidenum">
              <a:rPr lang="en-US" smtClean="0"/>
              <a:t>33</a:t>
            </a:fld>
            <a:endParaRPr lang="en-US"/>
          </a:p>
        </p:txBody>
      </p:sp>
    </p:spTree>
    <p:extLst>
      <p:ext uri="{BB962C8B-B14F-4D97-AF65-F5344CB8AC3E}">
        <p14:creationId xmlns:p14="http://schemas.microsoft.com/office/powerpoint/2010/main" val="179676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pulled all the scatterplots for a subject?  Here is a Regents Social Studies example.  What does</a:t>
            </a:r>
            <a:r>
              <a:rPr lang="en-US" baseline="0" dirty="0"/>
              <a:t> the first plot tell me? I pulled one of my districts in Niagara County. What comments &amp; questions might you have after seeing these plots?  What can you tell about the district?</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7</a:t>
            </a:fld>
            <a:endParaRPr lang="en-US"/>
          </a:p>
        </p:txBody>
      </p:sp>
    </p:spTree>
    <p:extLst>
      <p:ext uri="{BB962C8B-B14F-4D97-AF65-F5344CB8AC3E}">
        <p14:creationId xmlns:p14="http://schemas.microsoft.com/office/powerpoint/2010/main" val="3464754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3-8 ELA example.  What questions might you have after looking at this data? What are the green dots? How many students are in a cohort? 3</a:t>
            </a:r>
            <a:r>
              <a:rPr lang="en-US" baseline="30000" dirty="0"/>
              <a:t>rd</a:t>
            </a:r>
            <a:r>
              <a:rPr lang="en-US" baseline="0" dirty="0"/>
              <a:t> -240/4</a:t>
            </a:r>
            <a:r>
              <a:rPr lang="en-US" baseline="30000" dirty="0"/>
              <a:t>th</a:t>
            </a:r>
            <a:r>
              <a:rPr lang="en-US" baseline="0" dirty="0"/>
              <a:t> – 283/5</a:t>
            </a:r>
            <a:r>
              <a:rPr lang="en-US" baseline="30000" dirty="0"/>
              <a:t>th</a:t>
            </a:r>
            <a:r>
              <a:rPr lang="en-US" baseline="0" dirty="0"/>
              <a:t> -254/6</a:t>
            </a:r>
            <a:r>
              <a:rPr lang="en-US" baseline="30000" dirty="0"/>
              <a:t>th</a:t>
            </a:r>
            <a:r>
              <a:rPr lang="en-US" baseline="0" dirty="0"/>
              <a:t> -259/7</a:t>
            </a:r>
            <a:r>
              <a:rPr lang="en-US" baseline="30000" dirty="0"/>
              <a:t>th</a:t>
            </a:r>
            <a:r>
              <a:rPr lang="en-US" baseline="0" dirty="0"/>
              <a:t> – 270/8</a:t>
            </a:r>
            <a:r>
              <a:rPr lang="en-US" baseline="30000" dirty="0"/>
              <a:t>th</a:t>
            </a:r>
            <a:r>
              <a:rPr lang="en-US" baseline="0" dirty="0"/>
              <a:t> - 209</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34</a:t>
            </a:fld>
            <a:endParaRPr lang="en-US"/>
          </a:p>
        </p:txBody>
      </p:sp>
    </p:spTree>
    <p:extLst>
      <p:ext uri="{BB962C8B-B14F-4D97-AF65-F5344CB8AC3E}">
        <p14:creationId xmlns:p14="http://schemas.microsoft.com/office/powerpoint/2010/main" val="1347207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I look at the Math</a:t>
            </a:r>
            <a:r>
              <a:rPr lang="en-US" baseline="0" dirty="0"/>
              <a:t> for the same group?  Why is this valuable? What happened to 8</a:t>
            </a:r>
            <a:r>
              <a:rPr lang="en-US" baseline="30000" dirty="0"/>
              <a:t>th</a:t>
            </a:r>
            <a:r>
              <a:rPr lang="en-US" baseline="0" dirty="0"/>
              <a:t> grade? </a:t>
            </a:r>
            <a:r>
              <a:rPr lang="en-US" dirty="0"/>
              <a:t>3</a:t>
            </a:r>
            <a:r>
              <a:rPr lang="en-US" baseline="30000" dirty="0"/>
              <a:t>rd</a:t>
            </a:r>
            <a:r>
              <a:rPr lang="en-US" baseline="0" dirty="0"/>
              <a:t> -244/4</a:t>
            </a:r>
            <a:r>
              <a:rPr lang="en-US" baseline="30000" dirty="0"/>
              <a:t>th</a:t>
            </a:r>
            <a:r>
              <a:rPr lang="en-US" baseline="0" dirty="0"/>
              <a:t> – 285/5</a:t>
            </a:r>
            <a:r>
              <a:rPr lang="en-US" baseline="30000" dirty="0"/>
              <a:t>th</a:t>
            </a:r>
            <a:r>
              <a:rPr lang="en-US" baseline="0" dirty="0"/>
              <a:t> -258/6</a:t>
            </a:r>
            <a:r>
              <a:rPr lang="en-US" baseline="30000" dirty="0"/>
              <a:t>th</a:t>
            </a:r>
            <a:r>
              <a:rPr lang="en-US" baseline="0" dirty="0"/>
              <a:t> -250/7</a:t>
            </a:r>
            <a:r>
              <a:rPr lang="en-US" baseline="30000" dirty="0"/>
              <a:t>th</a:t>
            </a:r>
            <a:r>
              <a:rPr lang="en-US" baseline="0" dirty="0"/>
              <a:t> – 257/8</a:t>
            </a:r>
            <a:r>
              <a:rPr lang="en-US" baseline="30000" dirty="0"/>
              <a:t>th</a:t>
            </a:r>
            <a:r>
              <a:rPr lang="en-US" baseline="0" dirty="0"/>
              <a:t> - 124</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35</a:t>
            </a:fld>
            <a:endParaRPr lang="en-US"/>
          </a:p>
        </p:txBody>
      </p:sp>
    </p:spTree>
    <p:extLst>
      <p:ext uri="{BB962C8B-B14F-4D97-AF65-F5344CB8AC3E}">
        <p14:creationId xmlns:p14="http://schemas.microsoft.com/office/powerpoint/2010/main" val="13839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for 4 &amp; 8 Science.  Again what can I glean from the charts?  Why is there</a:t>
            </a:r>
            <a:r>
              <a:rPr lang="en-US" baseline="0" dirty="0"/>
              <a:t> such a disparity between the 4</a:t>
            </a:r>
            <a:r>
              <a:rPr lang="en-US" baseline="30000" dirty="0"/>
              <a:t>th</a:t>
            </a:r>
            <a:r>
              <a:rPr lang="en-US" baseline="0" dirty="0"/>
              <a:t> grade cohort tested (153) and the 8</a:t>
            </a:r>
            <a:r>
              <a:rPr lang="en-US" baseline="30000" dirty="0"/>
              <a:t>th</a:t>
            </a:r>
            <a:r>
              <a:rPr lang="en-US" baseline="0" dirty="0"/>
              <a:t> grade cohort tested (38)?</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8</a:t>
            </a:fld>
            <a:endParaRPr lang="en-US"/>
          </a:p>
        </p:txBody>
      </p:sp>
    </p:spTree>
    <p:extLst>
      <p:ext uri="{BB962C8B-B14F-4D97-AF65-F5344CB8AC3E}">
        <p14:creationId xmlns:p14="http://schemas.microsoft.com/office/powerpoint/2010/main" val="330791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3-8 ELA example.  What questions might you have after looking at this data? What are the green dots? How many students are in a cohort? 3</a:t>
            </a:r>
            <a:r>
              <a:rPr lang="en-US" baseline="30000" dirty="0"/>
              <a:t>rd</a:t>
            </a:r>
            <a:r>
              <a:rPr lang="en-US" baseline="0" dirty="0"/>
              <a:t> -240/4</a:t>
            </a:r>
            <a:r>
              <a:rPr lang="en-US" baseline="30000" dirty="0"/>
              <a:t>th</a:t>
            </a:r>
            <a:r>
              <a:rPr lang="en-US" baseline="0" dirty="0"/>
              <a:t> – 283/5</a:t>
            </a:r>
            <a:r>
              <a:rPr lang="en-US" baseline="30000" dirty="0"/>
              <a:t>th</a:t>
            </a:r>
            <a:r>
              <a:rPr lang="en-US" baseline="0" dirty="0"/>
              <a:t> -254/6</a:t>
            </a:r>
            <a:r>
              <a:rPr lang="en-US" baseline="30000" dirty="0"/>
              <a:t>th</a:t>
            </a:r>
            <a:r>
              <a:rPr lang="en-US" baseline="0" dirty="0"/>
              <a:t> -259/7</a:t>
            </a:r>
            <a:r>
              <a:rPr lang="en-US" baseline="30000" dirty="0"/>
              <a:t>th</a:t>
            </a:r>
            <a:r>
              <a:rPr lang="en-US" baseline="0" dirty="0"/>
              <a:t> – 270/8</a:t>
            </a:r>
            <a:r>
              <a:rPr lang="en-US" baseline="30000" dirty="0"/>
              <a:t>th</a:t>
            </a:r>
            <a:r>
              <a:rPr lang="en-US" baseline="0" dirty="0"/>
              <a:t> - 209</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9</a:t>
            </a:fld>
            <a:endParaRPr lang="en-US"/>
          </a:p>
        </p:txBody>
      </p:sp>
    </p:spTree>
    <p:extLst>
      <p:ext uri="{BB962C8B-B14F-4D97-AF65-F5344CB8AC3E}">
        <p14:creationId xmlns:p14="http://schemas.microsoft.com/office/powerpoint/2010/main" val="36551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I look at the Math</a:t>
            </a:r>
            <a:r>
              <a:rPr lang="en-US" baseline="0" dirty="0"/>
              <a:t> for the same group?  Why is this valuable? What happened to 8</a:t>
            </a:r>
            <a:r>
              <a:rPr lang="en-US" baseline="30000" dirty="0"/>
              <a:t>th</a:t>
            </a:r>
            <a:r>
              <a:rPr lang="en-US" baseline="0" dirty="0"/>
              <a:t> grade? </a:t>
            </a:r>
            <a:r>
              <a:rPr lang="en-US" dirty="0"/>
              <a:t>3</a:t>
            </a:r>
            <a:r>
              <a:rPr lang="en-US" baseline="30000" dirty="0"/>
              <a:t>rd</a:t>
            </a:r>
            <a:r>
              <a:rPr lang="en-US" baseline="0" dirty="0"/>
              <a:t> -244/4</a:t>
            </a:r>
            <a:r>
              <a:rPr lang="en-US" baseline="30000" dirty="0"/>
              <a:t>th</a:t>
            </a:r>
            <a:r>
              <a:rPr lang="en-US" baseline="0" dirty="0"/>
              <a:t> – 285/5</a:t>
            </a:r>
            <a:r>
              <a:rPr lang="en-US" baseline="30000" dirty="0"/>
              <a:t>th</a:t>
            </a:r>
            <a:r>
              <a:rPr lang="en-US" baseline="0" dirty="0"/>
              <a:t> -258/6</a:t>
            </a:r>
            <a:r>
              <a:rPr lang="en-US" baseline="30000" dirty="0"/>
              <a:t>th</a:t>
            </a:r>
            <a:r>
              <a:rPr lang="en-US" baseline="0" dirty="0"/>
              <a:t> -250/7</a:t>
            </a:r>
            <a:r>
              <a:rPr lang="en-US" baseline="30000" dirty="0"/>
              <a:t>th</a:t>
            </a:r>
            <a:r>
              <a:rPr lang="en-US" baseline="0" dirty="0"/>
              <a:t> – 257/8</a:t>
            </a:r>
            <a:r>
              <a:rPr lang="en-US" baseline="30000" dirty="0"/>
              <a:t>th</a:t>
            </a:r>
            <a:r>
              <a:rPr lang="en-US" baseline="0" dirty="0"/>
              <a:t> - 124</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10</a:t>
            </a:fld>
            <a:endParaRPr lang="en-US"/>
          </a:p>
        </p:txBody>
      </p:sp>
    </p:spTree>
    <p:extLst>
      <p:ext uri="{BB962C8B-B14F-4D97-AF65-F5344CB8AC3E}">
        <p14:creationId xmlns:p14="http://schemas.microsoft.com/office/powerpoint/2010/main" val="422013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secondary science example.  What would you say about this data? Earth Science – 502/Living Environment – 447/Chemistry</a:t>
            </a:r>
            <a:r>
              <a:rPr lang="en-US" baseline="0" dirty="0"/>
              <a:t> – 427/Physics - 251</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11</a:t>
            </a:fld>
            <a:endParaRPr lang="en-US"/>
          </a:p>
        </p:txBody>
      </p:sp>
    </p:spTree>
    <p:extLst>
      <p:ext uri="{BB962C8B-B14F-4D97-AF65-F5344CB8AC3E}">
        <p14:creationId xmlns:p14="http://schemas.microsoft.com/office/powerpoint/2010/main" val="24265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pulling the data by cohort</a:t>
            </a:r>
            <a:r>
              <a:rPr lang="en-US" baseline="0" dirty="0"/>
              <a:t> group.  These are 4</a:t>
            </a:r>
            <a:r>
              <a:rPr lang="en-US" baseline="30000" dirty="0"/>
              <a:t>th</a:t>
            </a:r>
            <a:r>
              <a:rPr lang="en-US" baseline="0" dirty="0"/>
              <a:t> grade students in ELA, Math, and Science.  What do you notice about the group size. ELA – 92/Math – 88/Science - 94  </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12</a:t>
            </a:fld>
            <a:endParaRPr lang="en-US"/>
          </a:p>
        </p:txBody>
      </p:sp>
    </p:spTree>
    <p:extLst>
      <p:ext uri="{BB962C8B-B14F-4D97-AF65-F5344CB8AC3E}">
        <p14:creationId xmlns:p14="http://schemas.microsoft.com/office/powerpoint/2010/main" val="113314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the same thing with secondary cohorts.  The nice thing with secondary is you do not get the opt-outs.  The green dots show the performance</a:t>
            </a:r>
            <a:r>
              <a:rPr lang="en-US" baseline="0" dirty="0"/>
              <a:t> for the MS vs. the HS.  Note that the MS performance is always higher than the HS. Algebra I – 179/Earth Science - 169</a:t>
            </a:r>
            <a:endParaRPr lang="en-US" dirty="0"/>
          </a:p>
        </p:txBody>
      </p:sp>
      <p:sp>
        <p:nvSpPr>
          <p:cNvPr id="4" name="Slide Number Placeholder 3"/>
          <p:cNvSpPr>
            <a:spLocks noGrp="1"/>
          </p:cNvSpPr>
          <p:nvPr>
            <p:ph type="sldNum" sz="quarter" idx="10"/>
          </p:nvPr>
        </p:nvSpPr>
        <p:spPr/>
        <p:txBody>
          <a:bodyPr/>
          <a:lstStyle/>
          <a:p>
            <a:fld id="{47A67533-0683-42B4-A367-08B238499122}" type="slidenum">
              <a:rPr lang="en-US" smtClean="0"/>
              <a:t>13</a:t>
            </a:fld>
            <a:endParaRPr lang="en-US"/>
          </a:p>
        </p:txBody>
      </p:sp>
    </p:spTree>
    <p:extLst>
      <p:ext uri="{BB962C8B-B14F-4D97-AF65-F5344CB8AC3E}">
        <p14:creationId xmlns:p14="http://schemas.microsoft.com/office/powerpoint/2010/main" val="3664147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a:noFill/>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4E4151A2-BB99-4A16-9EF6-D85A6DAFC506}" type="datetime1">
              <a:rPr lang="en-US" smtClean="0"/>
              <a:t>10/8/2018</a:t>
            </a:fld>
            <a:endParaRPr lang="en-US"/>
          </a:p>
        </p:txBody>
      </p:sp>
      <p:sp>
        <p:nvSpPr>
          <p:cNvPr id="5" name="Footer Placeholder 4"/>
          <p:cNvSpPr>
            <a:spLocks noGrp="1"/>
          </p:cNvSpPr>
          <p:nvPr>
            <p:ph type="ftr" sz="quarter" idx="11"/>
          </p:nvPr>
        </p:nvSpPr>
        <p:spPr/>
        <p:txBody>
          <a:bodyPr/>
          <a:lstStyle/>
          <a:p>
            <a:r>
              <a:rPr lang="en-US"/>
              <a:t>Copyright Erie 1 BOCES - All Rights Reserved</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9870CA9-2CB4-4A21-B1CC-ABCF808F383B}" type="datetime1">
              <a:rPr lang="en-US" smtClean="0"/>
              <a:t>10/8/2018</a:t>
            </a:fld>
            <a:endParaRPr lang="en-US"/>
          </a:p>
        </p:txBody>
      </p:sp>
      <p:sp>
        <p:nvSpPr>
          <p:cNvPr id="5" name="Footer Placeholder 4"/>
          <p:cNvSpPr>
            <a:spLocks noGrp="1"/>
          </p:cNvSpPr>
          <p:nvPr>
            <p:ph type="ftr" sz="quarter" idx="11"/>
          </p:nvPr>
        </p:nvSpPr>
        <p:spPr/>
        <p:txBody>
          <a:bodyPr/>
          <a:lstStyle/>
          <a:p>
            <a:r>
              <a:rPr lang="en-US"/>
              <a:t>Copyright Erie 1 BOCES - All Rights Reserved</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3870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3F74502-F201-4CED-BF6E-F07C3648EB93}" type="datetime1">
              <a:rPr lang="en-US" smtClean="0"/>
              <a:t>10/8/2018</a:t>
            </a:fld>
            <a:endParaRPr lang="en-US"/>
          </a:p>
        </p:txBody>
      </p:sp>
      <p:sp>
        <p:nvSpPr>
          <p:cNvPr id="5" name="Footer Placeholder 4"/>
          <p:cNvSpPr>
            <a:spLocks noGrp="1"/>
          </p:cNvSpPr>
          <p:nvPr>
            <p:ph type="ftr" sz="quarter" idx="11"/>
          </p:nvPr>
        </p:nvSpPr>
        <p:spPr/>
        <p:txBody>
          <a:bodyPr/>
          <a:lstStyle/>
          <a:p>
            <a:r>
              <a:rPr lang="en-US"/>
              <a:t>Copyright Erie 1 BOCES - All Rights Reserved</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619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E305DA-B755-4647-ACBB-EF90D8DB02BA}" type="datetime1">
              <a:rPr lang="en-US" smtClean="0"/>
              <a:t>10/8/2018</a:t>
            </a:fld>
            <a:endParaRPr lang="en-US"/>
          </a:p>
        </p:txBody>
      </p:sp>
      <p:sp>
        <p:nvSpPr>
          <p:cNvPr id="5" name="Footer Placeholder 4"/>
          <p:cNvSpPr>
            <a:spLocks noGrp="1"/>
          </p:cNvSpPr>
          <p:nvPr>
            <p:ph type="ftr" sz="quarter" idx="11"/>
          </p:nvPr>
        </p:nvSpPr>
        <p:spPr/>
        <p:txBody>
          <a:bodyPr/>
          <a:lstStyle/>
          <a:p>
            <a:r>
              <a:rPr lang="en-US"/>
              <a:t>Copyright Erie 1 BOCES - All Rights Reserved</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a:noFill/>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129608-45E7-4FF6-AA76-8470D8983EDF}" type="datetime1">
              <a:rPr lang="en-US" smtClean="0"/>
              <a:t>10/8/2018</a:t>
            </a:fld>
            <a:endParaRPr lang="en-US"/>
          </a:p>
        </p:txBody>
      </p:sp>
      <p:sp>
        <p:nvSpPr>
          <p:cNvPr id="5" name="Footer Placeholder 4"/>
          <p:cNvSpPr>
            <a:spLocks noGrp="1"/>
          </p:cNvSpPr>
          <p:nvPr>
            <p:ph type="ftr" sz="quarter" idx="11"/>
          </p:nvPr>
        </p:nvSpPr>
        <p:spPr/>
        <p:txBody>
          <a:bodyPr/>
          <a:lstStyle/>
          <a:p>
            <a:r>
              <a:rPr lang="en-US"/>
              <a:t>Copyright Erie 1 BOCES - All Rights Reserved</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215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3BCD56F-DD2D-4676-839C-3AED1757393E}" type="datetime1">
              <a:rPr lang="en-US" smtClean="0"/>
              <a:t>10/8/2018</a:t>
            </a:fld>
            <a:endParaRPr lang="en-US"/>
          </a:p>
        </p:txBody>
      </p:sp>
      <p:sp>
        <p:nvSpPr>
          <p:cNvPr id="6" name="Footer Placeholder 5"/>
          <p:cNvSpPr>
            <a:spLocks noGrp="1"/>
          </p:cNvSpPr>
          <p:nvPr>
            <p:ph type="ftr" sz="quarter" idx="11"/>
          </p:nvPr>
        </p:nvSpPr>
        <p:spPr/>
        <p:txBody>
          <a:bodyPr/>
          <a:lstStyle/>
          <a:p>
            <a:r>
              <a:rPr lang="en-US"/>
              <a:t>Copyright Erie 1 BOCES - All Rights Reserved</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8108E53-E878-4E98-8F02-8D20AA9F15B4}" type="datetime1">
              <a:rPr lang="en-US" smtClean="0"/>
              <a:t>10/8/2018</a:t>
            </a:fld>
            <a:endParaRPr lang="en-US"/>
          </a:p>
        </p:txBody>
      </p:sp>
      <p:sp>
        <p:nvSpPr>
          <p:cNvPr id="8" name="Footer Placeholder 7"/>
          <p:cNvSpPr>
            <a:spLocks noGrp="1"/>
          </p:cNvSpPr>
          <p:nvPr>
            <p:ph type="ftr" sz="quarter" idx="11"/>
          </p:nvPr>
        </p:nvSpPr>
        <p:spPr/>
        <p:txBody>
          <a:bodyPr/>
          <a:lstStyle/>
          <a:p>
            <a:r>
              <a:rPr lang="en-US"/>
              <a:t>Copyright Erie 1 BOCES - All Rights Reserved</a:t>
            </a:r>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0576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B9965C1-C29E-437D-8809-3B58DC88972C}" type="datetime1">
              <a:rPr lang="en-US" smtClean="0"/>
              <a:t>10/8/2018</a:t>
            </a:fld>
            <a:endParaRPr lang="en-US"/>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951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AEE7E-E24B-4C0F-B288-E51A9E253391}" type="datetime1">
              <a:rPr lang="en-US" smtClean="0"/>
              <a:t>10/8/2018</a:t>
            </a:fld>
            <a:endParaRPr lang="en-US"/>
          </a:p>
        </p:txBody>
      </p:sp>
      <p:sp>
        <p:nvSpPr>
          <p:cNvPr id="3" name="Footer Placeholder 2"/>
          <p:cNvSpPr>
            <a:spLocks noGrp="1"/>
          </p:cNvSpPr>
          <p:nvPr>
            <p:ph type="ftr" sz="quarter" idx="11"/>
          </p:nvPr>
        </p:nvSpPr>
        <p:spPr/>
        <p:txBody>
          <a:bodyPr/>
          <a:lstStyle/>
          <a:p>
            <a:r>
              <a:rPr lang="en-US"/>
              <a:t>Copyright Erie 1 BOCES - All Rights Reserved</a:t>
            </a:r>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3391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A00F28-A1CC-4E75-8C3E-998EE3B93940}" type="datetime1">
              <a:rPr lang="en-US" smtClean="0"/>
              <a:t>10/8/2018</a:t>
            </a:fld>
            <a:endParaRPr lang="en-US"/>
          </a:p>
        </p:txBody>
      </p:sp>
      <p:sp>
        <p:nvSpPr>
          <p:cNvPr id="6" name="Footer Placeholder 5"/>
          <p:cNvSpPr>
            <a:spLocks noGrp="1"/>
          </p:cNvSpPr>
          <p:nvPr>
            <p:ph type="ftr" sz="quarter" idx="11"/>
          </p:nvPr>
        </p:nvSpPr>
        <p:spPr/>
        <p:txBody>
          <a:bodyPr/>
          <a:lstStyle/>
          <a:p>
            <a:r>
              <a:rPr lang="en-US"/>
              <a:t>Copyright Erie 1 BOCES - All Rights Reserved</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2280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a:no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999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fld id="{ACF685AC-3662-438E-BAFB-43ADB472BD0C}" type="datetime1">
              <a:rPr lang="en-US" smtClean="0"/>
              <a:t>10/8/2018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r>
              <a:rPr lang="en-US"/>
              <a:t>Copyright Erie 1 BOCES - All Rights Reserved</a:t>
            </a: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ataview.wnyric.org/PublicData/ReportCard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view.wnyric.org/PublicData/ReportCar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yeducationdata.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936625"/>
            <a:ext cx="11734800" cy="2514600"/>
          </a:xfrm>
        </p:spPr>
        <p:txBody>
          <a:bodyPr>
            <a:normAutofit fontScale="90000"/>
          </a:bodyPr>
          <a:lstStyle/>
          <a:p>
            <a:r>
              <a:rPr lang="en-US" dirty="0"/>
              <a:t>Using Summary Scatterplot Reports to Empower District Instructional Discourse and Reform</a:t>
            </a:r>
          </a:p>
        </p:txBody>
      </p:sp>
      <p:sp>
        <p:nvSpPr>
          <p:cNvPr id="3" name="Subtitle 2"/>
          <p:cNvSpPr>
            <a:spLocks noGrp="1"/>
          </p:cNvSpPr>
          <p:nvPr>
            <p:ph type="subTitle" idx="1"/>
          </p:nvPr>
        </p:nvSpPr>
        <p:spPr>
          <a:xfrm>
            <a:off x="1674812" y="3775584"/>
            <a:ext cx="3124199" cy="457200"/>
          </a:xfrm>
        </p:spPr>
        <p:txBody>
          <a:bodyPr/>
          <a:lstStyle/>
          <a:p>
            <a:r>
              <a:rPr lang="en-US" dirty="0"/>
              <a:t>By Timothy Johnson</a:t>
            </a:r>
          </a:p>
        </p:txBody>
      </p:sp>
      <p:pic>
        <p:nvPicPr>
          <p:cNvPr id="4" name="Picture 3" title="Erie 1 BOCES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9212" y="4213221"/>
            <a:ext cx="3749040" cy="1307592"/>
          </a:xfrm>
          <a:prstGeom prst="rect">
            <a:avLst/>
          </a:prstGeom>
        </p:spPr>
      </p:pic>
      <p:sp>
        <p:nvSpPr>
          <p:cNvPr id="5" name="Footer Placeholder 4"/>
          <p:cNvSpPr>
            <a:spLocks noGrp="1"/>
          </p:cNvSpPr>
          <p:nvPr>
            <p:ph type="ftr" sz="quarter" idx="11"/>
          </p:nvPr>
        </p:nvSpPr>
        <p:spPr/>
        <p:txBody>
          <a:bodyPr/>
          <a:lstStyle/>
          <a:p>
            <a:r>
              <a:rPr lang="en-US" dirty="0"/>
              <a:t>Copyright Erie 1 BOCES - All Rights Reserved</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175314"/>
            <a:ext cx="4626956" cy="25811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495" y="926073"/>
            <a:ext cx="4569833" cy="2561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993" y="1679685"/>
            <a:ext cx="4473778" cy="248697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20" y="2893885"/>
            <a:ext cx="4595340" cy="25455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495" y="3599594"/>
            <a:ext cx="4570809" cy="255357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0994" y="4305453"/>
            <a:ext cx="4473777" cy="2490079"/>
          </a:xfrm>
          <a:prstGeom prst="rect">
            <a:avLst/>
          </a:prstGeom>
        </p:spPr>
      </p:pic>
      <p:sp>
        <p:nvSpPr>
          <p:cNvPr id="10" name="TextBox 9"/>
          <p:cNvSpPr txBox="1"/>
          <p:nvPr/>
        </p:nvSpPr>
        <p:spPr>
          <a:xfrm>
            <a:off x="7848733" y="265404"/>
            <a:ext cx="3826420" cy="369236"/>
          </a:xfrm>
          <a:prstGeom prst="rect">
            <a:avLst/>
          </a:prstGeom>
          <a:noFill/>
        </p:spPr>
        <p:txBody>
          <a:bodyPr wrap="square" rtlCol="0">
            <a:spAutoFit/>
          </a:bodyPr>
          <a:lstStyle/>
          <a:p>
            <a:r>
              <a:rPr lang="en-US" sz="1799" dirty="0"/>
              <a:t>3 – 8 Mathematics</a:t>
            </a:r>
          </a:p>
        </p:txBody>
      </p:sp>
    </p:spTree>
    <p:extLst>
      <p:ext uri="{BB962C8B-B14F-4D97-AF65-F5344CB8AC3E}">
        <p14:creationId xmlns:p14="http://schemas.microsoft.com/office/powerpoint/2010/main" val="19735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97" y="136524"/>
            <a:ext cx="5688257" cy="317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972" y="401105"/>
            <a:ext cx="5670628" cy="317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11" y="3551559"/>
            <a:ext cx="5670628" cy="316991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7485" y="3625344"/>
            <a:ext cx="5670628" cy="3188257"/>
          </a:xfrm>
          <a:prstGeom prst="rect">
            <a:avLst/>
          </a:prstGeom>
        </p:spPr>
      </p:pic>
      <p:sp>
        <p:nvSpPr>
          <p:cNvPr id="8" name="TextBox 7"/>
          <p:cNvSpPr txBox="1"/>
          <p:nvPr/>
        </p:nvSpPr>
        <p:spPr>
          <a:xfrm>
            <a:off x="8913812" y="37272"/>
            <a:ext cx="2210336" cy="369236"/>
          </a:xfrm>
          <a:prstGeom prst="rect">
            <a:avLst/>
          </a:prstGeom>
          <a:noFill/>
        </p:spPr>
        <p:txBody>
          <a:bodyPr wrap="square" rtlCol="0">
            <a:spAutoFit/>
          </a:bodyPr>
          <a:lstStyle/>
          <a:p>
            <a:r>
              <a:rPr lang="en-US" sz="1799" dirty="0"/>
              <a:t>Regents Science</a:t>
            </a:r>
          </a:p>
        </p:txBody>
      </p:sp>
    </p:spTree>
    <p:extLst>
      <p:ext uri="{BB962C8B-B14F-4D97-AF65-F5344CB8AC3E}">
        <p14:creationId xmlns:p14="http://schemas.microsoft.com/office/powerpoint/2010/main" val="39917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8" y="180931"/>
            <a:ext cx="5734943" cy="32006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258" y="1747122"/>
            <a:ext cx="5796221" cy="32221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67" y="3476449"/>
            <a:ext cx="5737408" cy="3200620"/>
          </a:xfrm>
          <a:prstGeom prst="rect">
            <a:avLst/>
          </a:prstGeom>
        </p:spPr>
      </p:pic>
      <p:sp>
        <p:nvSpPr>
          <p:cNvPr id="7" name="TextBox 6"/>
          <p:cNvSpPr txBox="1"/>
          <p:nvPr/>
        </p:nvSpPr>
        <p:spPr>
          <a:xfrm>
            <a:off x="7221878" y="414337"/>
            <a:ext cx="4779761" cy="646163"/>
          </a:xfrm>
          <a:prstGeom prst="rect">
            <a:avLst/>
          </a:prstGeom>
          <a:noFill/>
        </p:spPr>
        <p:txBody>
          <a:bodyPr wrap="square" rtlCol="0">
            <a:spAutoFit/>
          </a:bodyPr>
          <a:lstStyle/>
          <a:p>
            <a:r>
              <a:rPr lang="en-US" sz="1799" dirty="0"/>
              <a:t>Pull all the Assessments by Grade.  This one is Grade 4 ELA – Math - Science</a:t>
            </a:r>
          </a:p>
        </p:txBody>
      </p:sp>
    </p:spTree>
    <p:extLst>
      <p:ext uri="{BB962C8B-B14F-4D97-AF65-F5344CB8AC3E}">
        <p14:creationId xmlns:p14="http://schemas.microsoft.com/office/powerpoint/2010/main" val="404083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5" y="136524"/>
            <a:ext cx="6663592" cy="37371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052" y="2983610"/>
            <a:ext cx="6663592" cy="3721944"/>
          </a:xfrm>
          <a:prstGeom prst="rect">
            <a:avLst/>
          </a:prstGeom>
        </p:spPr>
      </p:pic>
      <p:sp>
        <p:nvSpPr>
          <p:cNvPr id="6" name="TextBox 5"/>
          <p:cNvSpPr txBox="1"/>
          <p:nvPr/>
        </p:nvSpPr>
        <p:spPr>
          <a:xfrm>
            <a:off x="7025986" y="758342"/>
            <a:ext cx="4531632" cy="646163"/>
          </a:xfrm>
          <a:prstGeom prst="rect">
            <a:avLst/>
          </a:prstGeom>
          <a:noFill/>
        </p:spPr>
        <p:txBody>
          <a:bodyPr wrap="square" rtlCol="0">
            <a:spAutoFit/>
          </a:bodyPr>
          <a:lstStyle/>
          <a:p>
            <a:r>
              <a:rPr lang="en-US" sz="1799" dirty="0"/>
              <a:t>8</a:t>
            </a:r>
            <a:r>
              <a:rPr lang="en-US" sz="1799" baseline="30000" dirty="0"/>
              <a:t>th</a:t>
            </a:r>
            <a:r>
              <a:rPr lang="en-US" sz="1799" dirty="0"/>
              <a:t> &amp; 9</a:t>
            </a:r>
            <a:r>
              <a:rPr lang="en-US" sz="1799" baseline="30000" dirty="0"/>
              <a:t>th</a:t>
            </a:r>
            <a:r>
              <a:rPr lang="en-US" sz="1799" dirty="0"/>
              <a:t> grade performance in Regents Algebra I CC and Regents Earth Science. </a:t>
            </a:r>
          </a:p>
        </p:txBody>
      </p:sp>
    </p:spTree>
    <p:extLst>
      <p:ext uri="{BB962C8B-B14F-4D97-AF65-F5344CB8AC3E}">
        <p14:creationId xmlns:p14="http://schemas.microsoft.com/office/powerpoint/2010/main" val="27361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136524"/>
            <a:ext cx="7290757" cy="40453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160" y="2676087"/>
            <a:ext cx="7230853" cy="4045389"/>
          </a:xfrm>
          <a:prstGeom prst="rect">
            <a:avLst/>
          </a:prstGeom>
        </p:spPr>
      </p:pic>
      <p:sp>
        <p:nvSpPr>
          <p:cNvPr id="7" name="TextBox 6"/>
          <p:cNvSpPr txBox="1"/>
          <p:nvPr/>
        </p:nvSpPr>
        <p:spPr>
          <a:xfrm>
            <a:off x="7709747" y="760143"/>
            <a:ext cx="4060086" cy="922705"/>
          </a:xfrm>
          <a:prstGeom prst="rect">
            <a:avLst/>
          </a:prstGeom>
          <a:noFill/>
        </p:spPr>
        <p:txBody>
          <a:bodyPr wrap="square" rtlCol="0">
            <a:spAutoFit/>
          </a:bodyPr>
          <a:lstStyle/>
          <a:p>
            <a:r>
              <a:rPr lang="en-US" sz="1799" dirty="0"/>
              <a:t>10</a:t>
            </a:r>
            <a:r>
              <a:rPr lang="en-US" sz="1799" baseline="30000" dirty="0"/>
              <a:t>th</a:t>
            </a:r>
            <a:r>
              <a:rPr lang="en-US" sz="1799" dirty="0"/>
              <a:t> grade performance in Regents Geometry CC and Regents Global History  </a:t>
            </a:r>
          </a:p>
        </p:txBody>
      </p:sp>
    </p:spTree>
    <p:extLst>
      <p:ext uri="{BB962C8B-B14F-4D97-AF65-F5344CB8AC3E}">
        <p14:creationId xmlns:p14="http://schemas.microsoft.com/office/powerpoint/2010/main" val="6539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3"/>
            <a:ext cx="6343730" cy="35506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981" y="2127163"/>
            <a:ext cx="6338844" cy="3496842"/>
          </a:xfrm>
          <a:prstGeom prst="rect">
            <a:avLst/>
          </a:prstGeom>
        </p:spPr>
      </p:pic>
      <p:sp>
        <p:nvSpPr>
          <p:cNvPr id="6" name="TextBox 5"/>
          <p:cNvSpPr txBox="1"/>
          <p:nvPr/>
        </p:nvSpPr>
        <p:spPr>
          <a:xfrm>
            <a:off x="7889347" y="503401"/>
            <a:ext cx="3539112" cy="923090"/>
          </a:xfrm>
          <a:prstGeom prst="rect">
            <a:avLst/>
          </a:prstGeom>
          <a:noFill/>
        </p:spPr>
        <p:txBody>
          <a:bodyPr wrap="square" rtlCol="0">
            <a:spAutoFit/>
          </a:bodyPr>
          <a:lstStyle/>
          <a:p>
            <a:r>
              <a:rPr lang="en-US" sz="1799" dirty="0"/>
              <a:t>11</a:t>
            </a:r>
            <a:r>
              <a:rPr lang="en-US" sz="1799" baseline="30000" dirty="0"/>
              <a:t>th</a:t>
            </a:r>
            <a:r>
              <a:rPr lang="en-US" sz="1799" dirty="0"/>
              <a:t> grade performance in Regents Algebra II, Regents US History and English CC.</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69715"/>
            <a:ext cx="6386886" cy="3590968"/>
          </a:xfrm>
          <a:prstGeom prst="rect">
            <a:avLst/>
          </a:prstGeom>
        </p:spPr>
      </p:pic>
    </p:spTree>
    <p:extLst>
      <p:ext uri="{BB962C8B-B14F-4D97-AF65-F5344CB8AC3E}">
        <p14:creationId xmlns:p14="http://schemas.microsoft.com/office/powerpoint/2010/main" val="40621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4" y="87763"/>
            <a:ext cx="4933088" cy="27577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87" y="772983"/>
            <a:ext cx="4922061" cy="27577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744" y="1505344"/>
            <a:ext cx="4922061" cy="27367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94" y="2844609"/>
            <a:ext cx="4901506" cy="27410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069" y="3490793"/>
            <a:ext cx="4865151" cy="2720580"/>
          </a:xfrm>
          <a:prstGeom prst="rect">
            <a:avLst/>
          </a:prstGeom>
        </p:spPr>
      </p:pic>
      <p:sp>
        <p:nvSpPr>
          <p:cNvPr id="10" name="TextBox 9"/>
          <p:cNvSpPr txBox="1"/>
          <p:nvPr/>
        </p:nvSpPr>
        <p:spPr>
          <a:xfrm>
            <a:off x="5865812" y="121866"/>
            <a:ext cx="5874639" cy="369204"/>
          </a:xfrm>
          <a:prstGeom prst="rect">
            <a:avLst/>
          </a:prstGeom>
          <a:noFill/>
        </p:spPr>
        <p:txBody>
          <a:bodyPr wrap="square" rtlCol="0">
            <a:spAutoFit/>
          </a:bodyPr>
          <a:lstStyle/>
          <a:p>
            <a:r>
              <a:rPr lang="en-US" sz="1799" dirty="0"/>
              <a:t>Here is a trend map of Grade 6 ELA from 2013 to 2018.</a:t>
            </a:r>
          </a:p>
        </p:txBody>
      </p:sp>
      <p:pic>
        <p:nvPicPr>
          <p:cNvPr id="11" name="Picture 10">
            <a:extLst>
              <a:ext uri="{FF2B5EF4-FFF2-40B4-BE49-F238E27FC236}">
                <a16:creationId xmlns:a16="http://schemas.microsoft.com/office/drawing/2014/main" id="{1572CB1A-D852-4497-A414-F1AFBFD2EC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7680" y="4181746"/>
            <a:ext cx="4865151" cy="2692662"/>
          </a:xfrm>
          <a:prstGeom prst="rect">
            <a:avLst/>
          </a:prstGeom>
        </p:spPr>
      </p:pic>
    </p:spTree>
    <p:extLst>
      <p:ext uri="{BB962C8B-B14F-4D97-AF65-F5344CB8AC3E}">
        <p14:creationId xmlns:p14="http://schemas.microsoft.com/office/powerpoint/2010/main" val="9365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9636"/>
            <a:ext cx="6346896" cy="35245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889" y="11813"/>
            <a:ext cx="6437935" cy="36271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890" y="3270023"/>
            <a:ext cx="6407412" cy="3587084"/>
          </a:xfrm>
          <a:prstGeom prst="rect">
            <a:avLst/>
          </a:prstGeom>
        </p:spPr>
      </p:pic>
      <p:sp>
        <p:nvSpPr>
          <p:cNvPr id="7" name="TextBox 6"/>
          <p:cNvSpPr txBox="1"/>
          <p:nvPr/>
        </p:nvSpPr>
        <p:spPr>
          <a:xfrm>
            <a:off x="851219" y="250806"/>
            <a:ext cx="4048452" cy="645906"/>
          </a:xfrm>
          <a:prstGeom prst="rect">
            <a:avLst/>
          </a:prstGeom>
          <a:noFill/>
        </p:spPr>
        <p:txBody>
          <a:bodyPr wrap="none" rtlCol="0">
            <a:spAutoFit/>
          </a:bodyPr>
          <a:lstStyle/>
          <a:p>
            <a:r>
              <a:rPr lang="en-US" sz="1799" dirty="0"/>
              <a:t>Here is a Gender Subgroup Example. </a:t>
            </a:r>
          </a:p>
          <a:p>
            <a:r>
              <a:rPr lang="en-US" sz="1799" dirty="0"/>
              <a:t>Regents ELA CC 2016-2017</a:t>
            </a:r>
          </a:p>
        </p:txBody>
      </p:sp>
    </p:spTree>
    <p:extLst>
      <p:ext uri="{BB962C8B-B14F-4D97-AF65-F5344CB8AC3E}">
        <p14:creationId xmlns:p14="http://schemas.microsoft.com/office/powerpoint/2010/main" val="16478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1580"/>
            <a:ext cx="6699501" cy="37265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308" y="893"/>
            <a:ext cx="6358517" cy="3539112"/>
          </a:xfrm>
          <a:prstGeom prst="rect">
            <a:avLst/>
          </a:prstGeom>
        </p:spPr>
      </p:pic>
      <p:sp>
        <p:nvSpPr>
          <p:cNvPr id="7" name="TextBox 6"/>
          <p:cNvSpPr txBox="1"/>
          <p:nvPr/>
        </p:nvSpPr>
        <p:spPr>
          <a:xfrm>
            <a:off x="760412" y="163820"/>
            <a:ext cx="3833705" cy="645906"/>
          </a:xfrm>
          <a:prstGeom prst="rect">
            <a:avLst/>
          </a:prstGeom>
          <a:noFill/>
        </p:spPr>
        <p:txBody>
          <a:bodyPr wrap="none" rtlCol="0">
            <a:spAutoFit/>
          </a:bodyPr>
          <a:lstStyle/>
          <a:p>
            <a:r>
              <a:rPr lang="en-US" sz="1799" dirty="0"/>
              <a:t>Here is the same cohort with Math. </a:t>
            </a:r>
          </a:p>
          <a:p>
            <a:r>
              <a:rPr lang="en-US" sz="1799" dirty="0"/>
              <a:t>Regents Algebra I CC 2016-2017.</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0308" y="3314730"/>
            <a:ext cx="6332742" cy="3542377"/>
          </a:xfrm>
          <a:prstGeom prst="rect">
            <a:avLst/>
          </a:prstGeom>
        </p:spPr>
      </p:pic>
    </p:spTree>
    <p:extLst>
      <p:ext uri="{BB962C8B-B14F-4D97-AF65-F5344CB8AC3E}">
        <p14:creationId xmlns:p14="http://schemas.microsoft.com/office/powerpoint/2010/main" val="3112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19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9224"/>
            <a:ext cx="6334877" cy="35391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3" y="893"/>
            <a:ext cx="6071488" cy="33947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907" y="3429000"/>
            <a:ext cx="6132993" cy="3415683"/>
          </a:xfrm>
          <a:prstGeom prst="rect">
            <a:avLst/>
          </a:prstGeom>
        </p:spPr>
      </p:pic>
      <p:sp>
        <p:nvSpPr>
          <p:cNvPr id="7" name="TextBox 6"/>
          <p:cNvSpPr txBox="1"/>
          <p:nvPr/>
        </p:nvSpPr>
        <p:spPr>
          <a:xfrm>
            <a:off x="455612" y="305466"/>
            <a:ext cx="4702307" cy="645906"/>
          </a:xfrm>
          <a:prstGeom prst="rect">
            <a:avLst/>
          </a:prstGeom>
          <a:noFill/>
        </p:spPr>
        <p:txBody>
          <a:bodyPr wrap="none" rtlCol="0">
            <a:spAutoFit/>
          </a:bodyPr>
          <a:lstStyle/>
          <a:p>
            <a:r>
              <a:rPr lang="en-US" sz="1799" dirty="0"/>
              <a:t>Here is the same cohort with Social Studies. </a:t>
            </a:r>
          </a:p>
          <a:p>
            <a:r>
              <a:rPr lang="en-US" sz="1799" dirty="0"/>
              <a:t>Regents US History CC 2016-2017.</a:t>
            </a:r>
          </a:p>
        </p:txBody>
      </p:sp>
    </p:spTree>
    <p:extLst>
      <p:ext uri="{BB962C8B-B14F-4D97-AF65-F5344CB8AC3E}">
        <p14:creationId xmlns:p14="http://schemas.microsoft.com/office/powerpoint/2010/main" val="297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15" y="26437"/>
            <a:ext cx="7315200" cy="609600"/>
          </a:xfrm>
        </p:spPr>
        <p:txBody>
          <a:bodyPr>
            <a:normAutofit fontScale="90000"/>
          </a:bodyPr>
          <a:lstStyle/>
          <a:p>
            <a:r>
              <a:rPr lang="en-US" dirty="0"/>
              <a:t>Vehicle Health Reports Summary</a:t>
            </a:r>
          </a:p>
        </p:txBody>
      </p:sp>
      <p:pic>
        <p:nvPicPr>
          <p:cNvPr id="5" name="Content Placeholder 3" descr="This report is a brief summary showing items that are in the detailed report. It is the opening screen of a vehicle health report." title="Vehicle Health Report Summar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12" y="742382"/>
            <a:ext cx="8305800" cy="5551166"/>
          </a:xfrm>
        </p:spPr>
      </p:pic>
      <p:pic>
        <p:nvPicPr>
          <p:cNvPr id="7" name="Picture 6" title="Sitting Red Tail Haw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8612" y="1600200"/>
            <a:ext cx="2665413" cy="3553884"/>
          </a:xfrm>
          <a:prstGeom prst="rect">
            <a:avLst/>
          </a:prstGeom>
        </p:spPr>
      </p:pic>
      <p:sp>
        <p:nvSpPr>
          <p:cNvPr id="4" name="Footer Placeholder 3"/>
          <p:cNvSpPr>
            <a:spLocks noGrp="1"/>
          </p:cNvSpPr>
          <p:nvPr>
            <p:ph type="ftr" sz="quarter" idx="11"/>
          </p:nvPr>
        </p:nvSpPr>
        <p:spPr/>
        <p:txBody>
          <a:bodyPr/>
          <a:lstStyle/>
          <a:p>
            <a:r>
              <a:rPr lang="en-US"/>
              <a:t>Copyright Erie 1 BOCES - All Rights Reserved</a:t>
            </a:r>
          </a:p>
        </p:txBody>
      </p:sp>
    </p:spTree>
    <p:extLst>
      <p:ext uri="{BB962C8B-B14F-4D97-AF65-F5344CB8AC3E}">
        <p14:creationId xmlns:p14="http://schemas.microsoft.com/office/powerpoint/2010/main" val="30882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20</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541"/>
            <a:ext cx="6337326" cy="35391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630" y="11977"/>
            <a:ext cx="6238702" cy="34760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630" y="3354700"/>
            <a:ext cx="6238702" cy="3491323"/>
          </a:xfrm>
          <a:prstGeom prst="rect">
            <a:avLst/>
          </a:prstGeom>
        </p:spPr>
      </p:pic>
      <p:sp>
        <p:nvSpPr>
          <p:cNvPr id="7" name="TextBox 6"/>
          <p:cNvSpPr txBox="1"/>
          <p:nvPr/>
        </p:nvSpPr>
        <p:spPr>
          <a:xfrm>
            <a:off x="1057194" y="459747"/>
            <a:ext cx="3761123" cy="646163"/>
          </a:xfrm>
          <a:prstGeom prst="rect">
            <a:avLst/>
          </a:prstGeom>
          <a:noFill/>
        </p:spPr>
        <p:txBody>
          <a:bodyPr wrap="square" rtlCol="0">
            <a:spAutoFit/>
          </a:bodyPr>
          <a:lstStyle/>
          <a:p>
            <a:r>
              <a:rPr lang="en-US" sz="1799" dirty="0"/>
              <a:t>Different District, Different Story.</a:t>
            </a:r>
          </a:p>
          <a:p>
            <a:r>
              <a:rPr lang="en-US" sz="1799" dirty="0"/>
              <a:t>Regents US History 2016-2017</a:t>
            </a:r>
          </a:p>
        </p:txBody>
      </p:sp>
    </p:spTree>
    <p:extLst>
      <p:ext uri="{BB962C8B-B14F-4D97-AF65-F5344CB8AC3E}">
        <p14:creationId xmlns:p14="http://schemas.microsoft.com/office/powerpoint/2010/main" val="363036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47800"/>
            <a:ext cx="6081333" cy="33933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630" y="893"/>
            <a:ext cx="6104196" cy="33933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629" y="3461649"/>
            <a:ext cx="6104195" cy="3395459"/>
          </a:xfrm>
          <a:prstGeom prst="rect">
            <a:avLst/>
          </a:prstGeom>
        </p:spPr>
      </p:pic>
      <p:sp>
        <p:nvSpPr>
          <p:cNvPr id="7" name="TextBox 6"/>
          <p:cNvSpPr txBox="1"/>
          <p:nvPr/>
        </p:nvSpPr>
        <p:spPr>
          <a:xfrm>
            <a:off x="912812" y="457200"/>
            <a:ext cx="3486875" cy="369236"/>
          </a:xfrm>
          <a:prstGeom prst="rect">
            <a:avLst/>
          </a:prstGeom>
          <a:noFill/>
        </p:spPr>
        <p:txBody>
          <a:bodyPr wrap="square" rtlCol="0">
            <a:spAutoFit/>
          </a:bodyPr>
          <a:lstStyle/>
          <a:p>
            <a:r>
              <a:rPr lang="en-US" sz="1799" dirty="0"/>
              <a:t>Regents Algebra I CC 2016-2017</a:t>
            </a:r>
          </a:p>
        </p:txBody>
      </p:sp>
    </p:spTree>
    <p:extLst>
      <p:ext uri="{BB962C8B-B14F-4D97-AF65-F5344CB8AC3E}">
        <p14:creationId xmlns:p14="http://schemas.microsoft.com/office/powerpoint/2010/main" val="17434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246" y="894"/>
            <a:ext cx="9298332" cy="6402325"/>
          </a:xfrm>
          <a:prstGeom prst="rect">
            <a:avLst/>
          </a:prstGeom>
        </p:spPr>
      </p:pic>
      <p:sp>
        <p:nvSpPr>
          <p:cNvPr id="5" name="TextBox 4"/>
          <p:cNvSpPr txBox="1"/>
          <p:nvPr/>
        </p:nvSpPr>
        <p:spPr>
          <a:xfrm>
            <a:off x="496260" y="353498"/>
            <a:ext cx="3541289" cy="369236"/>
          </a:xfrm>
          <a:prstGeom prst="rect">
            <a:avLst/>
          </a:prstGeom>
          <a:noFill/>
        </p:spPr>
        <p:txBody>
          <a:bodyPr wrap="square" rtlCol="0">
            <a:spAutoFit/>
          </a:bodyPr>
          <a:lstStyle/>
          <a:p>
            <a:r>
              <a:rPr lang="en-US" sz="1799" dirty="0"/>
              <a:t>Regional by Counties. </a:t>
            </a:r>
          </a:p>
        </p:txBody>
      </p:sp>
      <p:sp>
        <p:nvSpPr>
          <p:cNvPr id="6" name="Regular Pentagon 5"/>
          <p:cNvSpPr/>
          <p:nvPr/>
        </p:nvSpPr>
        <p:spPr>
          <a:xfrm>
            <a:off x="2679365" y="2847855"/>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Regular Pentagon 6"/>
          <p:cNvSpPr/>
          <p:nvPr/>
        </p:nvSpPr>
        <p:spPr>
          <a:xfrm>
            <a:off x="3908041" y="2599725"/>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gular Pentagon 7"/>
          <p:cNvSpPr/>
          <p:nvPr/>
        </p:nvSpPr>
        <p:spPr>
          <a:xfrm>
            <a:off x="5578564" y="2806046"/>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gular Pentagon 8"/>
          <p:cNvSpPr/>
          <p:nvPr/>
        </p:nvSpPr>
        <p:spPr>
          <a:xfrm>
            <a:off x="5964906" y="3814254"/>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Regular Pentagon 9"/>
          <p:cNvSpPr/>
          <p:nvPr/>
        </p:nvSpPr>
        <p:spPr>
          <a:xfrm>
            <a:off x="8021770" y="3202055"/>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Regular Pentagon 10"/>
          <p:cNvSpPr/>
          <p:nvPr/>
        </p:nvSpPr>
        <p:spPr>
          <a:xfrm>
            <a:off x="8349344" y="5185497"/>
            <a:ext cx="259013" cy="24812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9036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
            <a:ext cx="4088844" cy="31212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844" y="893"/>
            <a:ext cx="4072942" cy="31212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9169" y="893"/>
            <a:ext cx="4149655" cy="312121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22104"/>
            <a:ext cx="4088844" cy="310046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8844" y="3106967"/>
            <a:ext cx="4125553" cy="313707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4143" y="3106967"/>
            <a:ext cx="4130580" cy="3121811"/>
          </a:xfrm>
          <a:prstGeom prst="rect">
            <a:avLst/>
          </a:prstGeom>
        </p:spPr>
      </p:pic>
      <p:sp>
        <p:nvSpPr>
          <p:cNvPr id="10" name="TextBox 9"/>
          <p:cNvSpPr txBox="1"/>
          <p:nvPr/>
        </p:nvSpPr>
        <p:spPr>
          <a:xfrm>
            <a:off x="1527956" y="549390"/>
            <a:ext cx="744389" cy="365665"/>
          </a:xfrm>
          <a:prstGeom prst="rect">
            <a:avLst/>
          </a:prstGeom>
          <a:noFill/>
        </p:spPr>
        <p:txBody>
          <a:bodyPr wrap="square" rtlCol="0">
            <a:spAutoFit/>
          </a:bodyPr>
          <a:lstStyle/>
          <a:p>
            <a:r>
              <a:rPr lang="en-US" sz="1799" dirty="0"/>
              <a:t>Erie</a:t>
            </a:r>
          </a:p>
        </p:txBody>
      </p:sp>
      <p:sp>
        <p:nvSpPr>
          <p:cNvPr id="11" name="TextBox 10"/>
          <p:cNvSpPr txBox="1"/>
          <p:nvPr/>
        </p:nvSpPr>
        <p:spPr>
          <a:xfrm>
            <a:off x="6094412" y="549390"/>
            <a:ext cx="1218883" cy="365665"/>
          </a:xfrm>
          <a:prstGeom prst="rect">
            <a:avLst/>
          </a:prstGeom>
          <a:noFill/>
        </p:spPr>
        <p:txBody>
          <a:bodyPr wrap="square" rtlCol="0">
            <a:spAutoFit/>
          </a:bodyPr>
          <a:lstStyle/>
          <a:p>
            <a:r>
              <a:rPr lang="en-US" sz="1799" dirty="0"/>
              <a:t>Monroe</a:t>
            </a:r>
          </a:p>
        </p:txBody>
      </p:sp>
      <p:sp>
        <p:nvSpPr>
          <p:cNvPr id="13" name="TextBox 12"/>
          <p:cNvSpPr txBox="1"/>
          <p:nvPr/>
        </p:nvSpPr>
        <p:spPr>
          <a:xfrm>
            <a:off x="10063290" y="600114"/>
            <a:ext cx="1590713" cy="369204"/>
          </a:xfrm>
          <a:prstGeom prst="rect">
            <a:avLst/>
          </a:prstGeom>
          <a:noFill/>
        </p:spPr>
        <p:txBody>
          <a:bodyPr wrap="square" rtlCol="0">
            <a:spAutoFit/>
          </a:bodyPr>
          <a:lstStyle/>
          <a:p>
            <a:r>
              <a:rPr lang="en-US" sz="1799" dirty="0"/>
              <a:t>Onondaga</a:t>
            </a:r>
          </a:p>
        </p:txBody>
      </p:sp>
      <p:sp>
        <p:nvSpPr>
          <p:cNvPr id="14" name="TextBox 13"/>
          <p:cNvSpPr txBox="1"/>
          <p:nvPr/>
        </p:nvSpPr>
        <p:spPr>
          <a:xfrm>
            <a:off x="1527955" y="3649471"/>
            <a:ext cx="1218883" cy="365665"/>
          </a:xfrm>
          <a:prstGeom prst="rect">
            <a:avLst/>
          </a:prstGeom>
          <a:noFill/>
        </p:spPr>
        <p:txBody>
          <a:bodyPr wrap="square" rtlCol="0">
            <a:spAutoFit/>
          </a:bodyPr>
          <a:lstStyle/>
          <a:p>
            <a:r>
              <a:rPr lang="en-US" sz="1799" dirty="0"/>
              <a:t>Broome</a:t>
            </a:r>
          </a:p>
        </p:txBody>
      </p:sp>
      <p:sp>
        <p:nvSpPr>
          <p:cNvPr id="15" name="TextBox 14"/>
          <p:cNvSpPr txBox="1"/>
          <p:nvPr/>
        </p:nvSpPr>
        <p:spPr>
          <a:xfrm>
            <a:off x="6141475" y="3649471"/>
            <a:ext cx="1218883" cy="365665"/>
          </a:xfrm>
          <a:prstGeom prst="rect">
            <a:avLst/>
          </a:prstGeom>
          <a:noFill/>
        </p:spPr>
        <p:txBody>
          <a:bodyPr wrap="square" rtlCol="0">
            <a:spAutoFit/>
          </a:bodyPr>
          <a:lstStyle/>
          <a:p>
            <a:r>
              <a:rPr lang="en-US" sz="1799" dirty="0"/>
              <a:t>Albany</a:t>
            </a:r>
          </a:p>
        </p:txBody>
      </p:sp>
      <p:sp>
        <p:nvSpPr>
          <p:cNvPr id="16" name="TextBox 15"/>
          <p:cNvSpPr txBox="1"/>
          <p:nvPr/>
        </p:nvSpPr>
        <p:spPr>
          <a:xfrm>
            <a:off x="10047642" y="3649471"/>
            <a:ext cx="1523034" cy="369236"/>
          </a:xfrm>
          <a:prstGeom prst="rect">
            <a:avLst/>
          </a:prstGeom>
          <a:noFill/>
        </p:spPr>
        <p:txBody>
          <a:bodyPr wrap="square" rtlCol="0">
            <a:spAutoFit/>
          </a:bodyPr>
          <a:lstStyle/>
          <a:p>
            <a:r>
              <a:rPr lang="en-US" sz="1799" dirty="0"/>
              <a:t>Westchester</a:t>
            </a:r>
          </a:p>
        </p:txBody>
      </p:sp>
      <p:sp>
        <p:nvSpPr>
          <p:cNvPr id="12" name="TextBox 11"/>
          <p:cNvSpPr txBox="1"/>
          <p:nvPr/>
        </p:nvSpPr>
        <p:spPr>
          <a:xfrm>
            <a:off x="0" y="6366493"/>
            <a:ext cx="5221467" cy="369204"/>
          </a:xfrm>
          <a:prstGeom prst="rect">
            <a:avLst/>
          </a:prstGeom>
          <a:noFill/>
        </p:spPr>
        <p:txBody>
          <a:bodyPr wrap="square" rtlCol="0">
            <a:spAutoFit/>
          </a:bodyPr>
          <a:lstStyle/>
          <a:p>
            <a:r>
              <a:rPr lang="en-US" sz="1799" dirty="0"/>
              <a:t>Students with Disabilities Regents ELA CC</a:t>
            </a:r>
          </a:p>
        </p:txBody>
      </p:sp>
    </p:spTree>
    <p:extLst>
      <p:ext uri="{BB962C8B-B14F-4D97-AF65-F5344CB8AC3E}">
        <p14:creationId xmlns:p14="http://schemas.microsoft.com/office/powerpoint/2010/main" val="35518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3"/>
            <a:ext cx="4037548" cy="30615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548" y="892"/>
            <a:ext cx="4003141" cy="30615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689" y="893"/>
            <a:ext cx="4039403" cy="30615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24546"/>
            <a:ext cx="4037548" cy="307179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548" y="3198902"/>
            <a:ext cx="4220120" cy="321214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689" y="3254366"/>
            <a:ext cx="4101424" cy="3101221"/>
          </a:xfrm>
          <a:prstGeom prst="rect">
            <a:avLst/>
          </a:prstGeom>
        </p:spPr>
      </p:pic>
      <p:sp>
        <p:nvSpPr>
          <p:cNvPr id="10" name="TextBox 9"/>
          <p:cNvSpPr txBox="1"/>
          <p:nvPr/>
        </p:nvSpPr>
        <p:spPr>
          <a:xfrm>
            <a:off x="705210" y="1933692"/>
            <a:ext cx="1227589" cy="369236"/>
          </a:xfrm>
          <a:prstGeom prst="rect">
            <a:avLst/>
          </a:prstGeom>
          <a:noFill/>
        </p:spPr>
        <p:txBody>
          <a:bodyPr wrap="square" rtlCol="0">
            <a:spAutoFit/>
          </a:bodyPr>
          <a:lstStyle/>
          <a:p>
            <a:r>
              <a:rPr lang="en-US" sz="1799" dirty="0"/>
              <a:t>Erie</a:t>
            </a:r>
          </a:p>
        </p:txBody>
      </p:sp>
      <p:sp>
        <p:nvSpPr>
          <p:cNvPr id="11" name="TextBox 10"/>
          <p:cNvSpPr txBox="1"/>
          <p:nvPr/>
        </p:nvSpPr>
        <p:spPr>
          <a:xfrm>
            <a:off x="4688345" y="1933692"/>
            <a:ext cx="1384302" cy="369236"/>
          </a:xfrm>
          <a:prstGeom prst="rect">
            <a:avLst/>
          </a:prstGeom>
          <a:noFill/>
        </p:spPr>
        <p:txBody>
          <a:bodyPr wrap="square" rtlCol="0">
            <a:spAutoFit/>
          </a:bodyPr>
          <a:lstStyle/>
          <a:p>
            <a:r>
              <a:rPr lang="en-US" sz="1799" dirty="0"/>
              <a:t>Monroe</a:t>
            </a:r>
          </a:p>
        </p:txBody>
      </p:sp>
      <p:sp>
        <p:nvSpPr>
          <p:cNvPr id="12" name="TextBox 11"/>
          <p:cNvSpPr txBox="1"/>
          <p:nvPr/>
        </p:nvSpPr>
        <p:spPr>
          <a:xfrm>
            <a:off x="8608358" y="1933692"/>
            <a:ext cx="1669434" cy="369236"/>
          </a:xfrm>
          <a:prstGeom prst="rect">
            <a:avLst/>
          </a:prstGeom>
          <a:noFill/>
        </p:spPr>
        <p:txBody>
          <a:bodyPr wrap="square" rtlCol="0">
            <a:spAutoFit/>
          </a:bodyPr>
          <a:lstStyle/>
          <a:p>
            <a:r>
              <a:rPr lang="en-US" sz="1799" dirty="0"/>
              <a:t>Onondaga</a:t>
            </a:r>
          </a:p>
        </p:txBody>
      </p:sp>
      <p:sp>
        <p:nvSpPr>
          <p:cNvPr id="13" name="TextBox 12"/>
          <p:cNvSpPr txBox="1"/>
          <p:nvPr/>
        </p:nvSpPr>
        <p:spPr>
          <a:xfrm>
            <a:off x="705210" y="5172437"/>
            <a:ext cx="1554075" cy="369236"/>
          </a:xfrm>
          <a:prstGeom prst="rect">
            <a:avLst/>
          </a:prstGeom>
          <a:noFill/>
        </p:spPr>
        <p:txBody>
          <a:bodyPr wrap="square" rtlCol="0">
            <a:spAutoFit/>
          </a:bodyPr>
          <a:lstStyle/>
          <a:p>
            <a:r>
              <a:rPr lang="en-US" sz="1799" dirty="0"/>
              <a:t>Broome</a:t>
            </a:r>
          </a:p>
        </p:txBody>
      </p:sp>
      <p:sp>
        <p:nvSpPr>
          <p:cNvPr id="14" name="TextBox 13"/>
          <p:cNvSpPr txBox="1"/>
          <p:nvPr/>
        </p:nvSpPr>
        <p:spPr>
          <a:xfrm>
            <a:off x="4831999" y="5172437"/>
            <a:ext cx="1449599" cy="369236"/>
          </a:xfrm>
          <a:prstGeom prst="rect">
            <a:avLst/>
          </a:prstGeom>
          <a:noFill/>
        </p:spPr>
        <p:txBody>
          <a:bodyPr wrap="square" rtlCol="0">
            <a:spAutoFit/>
          </a:bodyPr>
          <a:lstStyle/>
          <a:p>
            <a:r>
              <a:rPr lang="en-US" sz="1799" dirty="0"/>
              <a:t>Albany</a:t>
            </a:r>
          </a:p>
        </p:txBody>
      </p:sp>
      <p:sp>
        <p:nvSpPr>
          <p:cNvPr id="15" name="TextBox 14"/>
          <p:cNvSpPr txBox="1"/>
          <p:nvPr/>
        </p:nvSpPr>
        <p:spPr>
          <a:xfrm>
            <a:off x="8736775" y="5172437"/>
            <a:ext cx="1541017" cy="369236"/>
          </a:xfrm>
          <a:prstGeom prst="rect">
            <a:avLst/>
          </a:prstGeom>
          <a:noFill/>
        </p:spPr>
        <p:txBody>
          <a:bodyPr wrap="square" rtlCol="0">
            <a:spAutoFit/>
          </a:bodyPr>
          <a:lstStyle/>
          <a:p>
            <a:r>
              <a:rPr lang="en-US" sz="1799" dirty="0"/>
              <a:t>Westchester</a:t>
            </a:r>
          </a:p>
        </p:txBody>
      </p:sp>
      <p:sp>
        <p:nvSpPr>
          <p:cNvPr id="16" name="TextBox 15"/>
          <p:cNvSpPr txBox="1"/>
          <p:nvPr/>
        </p:nvSpPr>
        <p:spPr>
          <a:xfrm>
            <a:off x="313427" y="6411049"/>
            <a:ext cx="2415999" cy="369236"/>
          </a:xfrm>
          <a:prstGeom prst="rect">
            <a:avLst/>
          </a:prstGeom>
          <a:noFill/>
        </p:spPr>
        <p:txBody>
          <a:bodyPr wrap="square" rtlCol="0">
            <a:spAutoFit/>
          </a:bodyPr>
          <a:lstStyle/>
          <a:p>
            <a:r>
              <a:rPr lang="en-US" sz="1799" dirty="0"/>
              <a:t>Regents ELA CC</a:t>
            </a:r>
          </a:p>
        </p:txBody>
      </p:sp>
    </p:spTree>
    <p:extLst>
      <p:ext uri="{BB962C8B-B14F-4D97-AF65-F5344CB8AC3E}">
        <p14:creationId xmlns:p14="http://schemas.microsoft.com/office/powerpoint/2010/main" val="254786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3"/>
            <a:ext cx="4081129" cy="31212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119" y="893"/>
            <a:ext cx="4096587" cy="31212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880" y="893"/>
            <a:ext cx="4082944" cy="31212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87400"/>
            <a:ext cx="4037548" cy="308174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6119" y="3122103"/>
            <a:ext cx="4168027" cy="314704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1276" y="3187400"/>
            <a:ext cx="4037548" cy="3062968"/>
          </a:xfrm>
          <a:prstGeom prst="rect">
            <a:avLst/>
          </a:prstGeom>
        </p:spPr>
      </p:pic>
      <p:sp>
        <p:nvSpPr>
          <p:cNvPr id="11" name="TextBox 10"/>
          <p:cNvSpPr txBox="1"/>
          <p:nvPr/>
        </p:nvSpPr>
        <p:spPr>
          <a:xfrm>
            <a:off x="2011156" y="562450"/>
            <a:ext cx="1070875" cy="369236"/>
          </a:xfrm>
          <a:prstGeom prst="rect">
            <a:avLst/>
          </a:prstGeom>
          <a:noFill/>
        </p:spPr>
        <p:txBody>
          <a:bodyPr wrap="square" rtlCol="0">
            <a:spAutoFit/>
          </a:bodyPr>
          <a:lstStyle/>
          <a:p>
            <a:r>
              <a:rPr lang="en-US" sz="1799" dirty="0"/>
              <a:t>Erie</a:t>
            </a:r>
          </a:p>
        </p:txBody>
      </p:sp>
      <p:sp>
        <p:nvSpPr>
          <p:cNvPr id="12" name="TextBox 11"/>
          <p:cNvSpPr txBox="1"/>
          <p:nvPr/>
        </p:nvSpPr>
        <p:spPr>
          <a:xfrm>
            <a:off x="6075085" y="562450"/>
            <a:ext cx="1031697" cy="369236"/>
          </a:xfrm>
          <a:prstGeom prst="rect">
            <a:avLst/>
          </a:prstGeom>
          <a:noFill/>
        </p:spPr>
        <p:txBody>
          <a:bodyPr wrap="square" rtlCol="0">
            <a:spAutoFit/>
          </a:bodyPr>
          <a:lstStyle/>
          <a:p>
            <a:r>
              <a:rPr lang="en-US" sz="1799" dirty="0"/>
              <a:t>Monroe</a:t>
            </a:r>
          </a:p>
        </p:txBody>
      </p:sp>
      <p:sp>
        <p:nvSpPr>
          <p:cNvPr id="13" name="TextBox 12"/>
          <p:cNvSpPr txBox="1"/>
          <p:nvPr/>
        </p:nvSpPr>
        <p:spPr>
          <a:xfrm>
            <a:off x="10136662" y="562450"/>
            <a:ext cx="1371243" cy="369236"/>
          </a:xfrm>
          <a:prstGeom prst="rect">
            <a:avLst/>
          </a:prstGeom>
          <a:noFill/>
        </p:spPr>
        <p:txBody>
          <a:bodyPr wrap="square" rtlCol="0">
            <a:spAutoFit/>
          </a:bodyPr>
          <a:lstStyle/>
          <a:p>
            <a:r>
              <a:rPr lang="en-US" sz="1799" dirty="0"/>
              <a:t>Onondaga</a:t>
            </a:r>
          </a:p>
        </p:txBody>
      </p:sp>
      <p:sp>
        <p:nvSpPr>
          <p:cNvPr id="14" name="TextBox 13"/>
          <p:cNvSpPr txBox="1"/>
          <p:nvPr/>
        </p:nvSpPr>
        <p:spPr>
          <a:xfrm>
            <a:off x="2011156" y="3663458"/>
            <a:ext cx="1070875" cy="369236"/>
          </a:xfrm>
          <a:prstGeom prst="rect">
            <a:avLst/>
          </a:prstGeom>
          <a:noFill/>
        </p:spPr>
        <p:txBody>
          <a:bodyPr wrap="square" rtlCol="0">
            <a:spAutoFit/>
          </a:bodyPr>
          <a:lstStyle/>
          <a:p>
            <a:r>
              <a:rPr lang="en-US" sz="1799" dirty="0"/>
              <a:t>Broome</a:t>
            </a:r>
          </a:p>
        </p:txBody>
      </p:sp>
      <p:sp>
        <p:nvSpPr>
          <p:cNvPr id="15" name="TextBox 14"/>
          <p:cNvSpPr txBox="1"/>
          <p:nvPr/>
        </p:nvSpPr>
        <p:spPr>
          <a:xfrm>
            <a:off x="6250498" y="3663458"/>
            <a:ext cx="1264329" cy="369236"/>
          </a:xfrm>
          <a:prstGeom prst="rect">
            <a:avLst/>
          </a:prstGeom>
          <a:noFill/>
        </p:spPr>
        <p:txBody>
          <a:bodyPr wrap="square" rtlCol="0">
            <a:spAutoFit/>
          </a:bodyPr>
          <a:lstStyle/>
          <a:p>
            <a:r>
              <a:rPr lang="en-US" sz="1799" dirty="0"/>
              <a:t>Albany</a:t>
            </a:r>
          </a:p>
        </p:txBody>
      </p:sp>
      <p:sp>
        <p:nvSpPr>
          <p:cNvPr id="16" name="TextBox 15"/>
          <p:cNvSpPr txBox="1"/>
          <p:nvPr/>
        </p:nvSpPr>
        <p:spPr>
          <a:xfrm>
            <a:off x="10170051" y="3656316"/>
            <a:ext cx="1449934" cy="369236"/>
          </a:xfrm>
          <a:prstGeom prst="rect">
            <a:avLst/>
          </a:prstGeom>
          <a:noFill/>
        </p:spPr>
        <p:txBody>
          <a:bodyPr wrap="square" rtlCol="0">
            <a:spAutoFit/>
          </a:bodyPr>
          <a:lstStyle/>
          <a:p>
            <a:r>
              <a:rPr lang="en-US" sz="1799" dirty="0"/>
              <a:t>Westchester</a:t>
            </a:r>
          </a:p>
        </p:txBody>
      </p:sp>
      <p:sp>
        <p:nvSpPr>
          <p:cNvPr id="17" name="TextBox 16"/>
          <p:cNvSpPr txBox="1"/>
          <p:nvPr/>
        </p:nvSpPr>
        <p:spPr>
          <a:xfrm>
            <a:off x="274248" y="6355588"/>
            <a:ext cx="3763300" cy="369236"/>
          </a:xfrm>
          <a:prstGeom prst="rect">
            <a:avLst/>
          </a:prstGeom>
          <a:noFill/>
        </p:spPr>
        <p:txBody>
          <a:bodyPr wrap="square" rtlCol="0">
            <a:spAutoFit/>
          </a:bodyPr>
          <a:lstStyle/>
          <a:p>
            <a:r>
              <a:rPr lang="en-US" sz="1799" dirty="0"/>
              <a:t>Regents Algebra I CC</a:t>
            </a:r>
          </a:p>
        </p:txBody>
      </p:sp>
    </p:spTree>
    <p:extLst>
      <p:ext uri="{BB962C8B-B14F-4D97-AF65-F5344CB8AC3E}">
        <p14:creationId xmlns:p14="http://schemas.microsoft.com/office/powerpoint/2010/main" val="245112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
            <a:ext cx="4056444" cy="30950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718" y="893"/>
            <a:ext cx="4068169" cy="30950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1277" y="894"/>
            <a:ext cx="4062678" cy="308203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095984"/>
            <a:ext cx="4124718" cy="31127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4717" y="3101477"/>
            <a:ext cx="4119956" cy="314183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1771" y="3107522"/>
            <a:ext cx="4057053" cy="3089692"/>
          </a:xfrm>
          <a:prstGeom prst="rect">
            <a:avLst/>
          </a:prstGeom>
        </p:spPr>
      </p:pic>
      <p:sp>
        <p:nvSpPr>
          <p:cNvPr id="10" name="TextBox 9"/>
          <p:cNvSpPr txBox="1"/>
          <p:nvPr/>
        </p:nvSpPr>
        <p:spPr>
          <a:xfrm>
            <a:off x="2076453" y="627747"/>
            <a:ext cx="1240649" cy="369236"/>
          </a:xfrm>
          <a:prstGeom prst="rect">
            <a:avLst/>
          </a:prstGeom>
          <a:noFill/>
        </p:spPr>
        <p:txBody>
          <a:bodyPr wrap="square" rtlCol="0">
            <a:spAutoFit/>
          </a:bodyPr>
          <a:lstStyle/>
          <a:p>
            <a:r>
              <a:rPr lang="en-US" sz="1799" dirty="0"/>
              <a:t>Erie</a:t>
            </a:r>
          </a:p>
        </p:txBody>
      </p:sp>
      <p:sp>
        <p:nvSpPr>
          <p:cNvPr id="11" name="TextBox 10"/>
          <p:cNvSpPr txBox="1"/>
          <p:nvPr/>
        </p:nvSpPr>
        <p:spPr>
          <a:xfrm>
            <a:off x="6085705" y="621965"/>
            <a:ext cx="1488778" cy="369236"/>
          </a:xfrm>
          <a:prstGeom prst="rect">
            <a:avLst/>
          </a:prstGeom>
          <a:noFill/>
        </p:spPr>
        <p:txBody>
          <a:bodyPr wrap="square" rtlCol="0">
            <a:spAutoFit/>
          </a:bodyPr>
          <a:lstStyle/>
          <a:p>
            <a:r>
              <a:rPr lang="en-US" sz="1799" dirty="0"/>
              <a:t>Monroe</a:t>
            </a:r>
          </a:p>
        </p:txBody>
      </p:sp>
      <p:sp>
        <p:nvSpPr>
          <p:cNvPr id="12" name="TextBox 11"/>
          <p:cNvSpPr txBox="1"/>
          <p:nvPr/>
        </p:nvSpPr>
        <p:spPr>
          <a:xfrm>
            <a:off x="10212494" y="627747"/>
            <a:ext cx="1541016" cy="369236"/>
          </a:xfrm>
          <a:prstGeom prst="rect">
            <a:avLst/>
          </a:prstGeom>
          <a:noFill/>
        </p:spPr>
        <p:txBody>
          <a:bodyPr wrap="square" rtlCol="0">
            <a:spAutoFit/>
          </a:bodyPr>
          <a:lstStyle/>
          <a:p>
            <a:r>
              <a:rPr lang="en-US" sz="1799" dirty="0"/>
              <a:t>Onondaga</a:t>
            </a:r>
          </a:p>
        </p:txBody>
      </p:sp>
      <p:sp>
        <p:nvSpPr>
          <p:cNvPr id="13" name="TextBox 12"/>
          <p:cNvSpPr txBox="1"/>
          <p:nvPr/>
        </p:nvSpPr>
        <p:spPr>
          <a:xfrm>
            <a:off x="2076453" y="3579184"/>
            <a:ext cx="1240649" cy="369236"/>
          </a:xfrm>
          <a:prstGeom prst="rect">
            <a:avLst/>
          </a:prstGeom>
          <a:noFill/>
        </p:spPr>
        <p:txBody>
          <a:bodyPr wrap="square" rtlCol="0">
            <a:spAutoFit/>
          </a:bodyPr>
          <a:lstStyle/>
          <a:p>
            <a:r>
              <a:rPr lang="en-US" sz="1799" dirty="0"/>
              <a:t>Broome</a:t>
            </a:r>
          </a:p>
        </p:txBody>
      </p:sp>
      <p:sp>
        <p:nvSpPr>
          <p:cNvPr id="14" name="TextBox 13"/>
          <p:cNvSpPr txBox="1"/>
          <p:nvPr/>
        </p:nvSpPr>
        <p:spPr>
          <a:xfrm>
            <a:off x="6085705" y="3579184"/>
            <a:ext cx="1488778" cy="369236"/>
          </a:xfrm>
          <a:prstGeom prst="rect">
            <a:avLst/>
          </a:prstGeom>
          <a:noFill/>
        </p:spPr>
        <p:txBody>
          <a:bodyPr wrap="square" rtlCol="0">
            <a:spAutoFit/>
          </a:bodyPr>
          <a:lstStyle/>
          <a:p>
            <a:r>
              <a:rPr lang="en-US" sz="1799" dirty="0"/>
              <a:t>Albany</a:t>
            </a:r>
          </a:p>
        </p:txBody>
      </p:sp>
      <p:sp>
        <p:nvSpPr>
          <p:cNvPr id="15" name="TextBox 14"/>
          <p:cNvSpPr txBox="1"/>
          <p:nvPr/>
        </p:nvSpPr>
        <p:spPr>
          <a:xfrm>
            <a:off x="10112373" y="3579184"/>
            <a:ext cx="1471364" cy="369204"/>
          </a:xfrm>
          <a:prstGeom prst="rect">
            <a:avLst/>
          </a:prstGeom>
          <a:noFill/>
        </p:spPr>
        <p:txBody>
          <a:bodyPr wrap="square" rtlCol="0">
            <a:spAutoFit/>
          </a:bodyPr>
          <a:lstStyle/>
          <a:p>
            <a:r>
              <a:rPr lang="en-US" sz="1799" dirty="0"/>
              <a:t>Westchester</a:t>
            </a:r>
          </a:p>
        </p:txBody>
      </p:sp>
      <p:sp>
        <p:nvSpPr>
          <p:cNvPr id="16" name="TextBox 15"/>
          <p:cNvSpPr txBox="1"/>
          <p:nvPr/>
        </p:nvSpPr>
        <p:spPr>
          <a:xfrm>
            <a:off x="483200" y="6355588"/>
            <a:ext cx="2833902" cy="369236"/>
          </a:xfrm>
          <a:prstGeom prst="rect">
            <a:avLst/>
          </a:prstGeom>
          <a:noFill/>
        </p:spPr>
        <p:txBody>
          <a:bodyPr wrap="square" rtlCol="0">
            <a:spAutoFit/>
          </a:bodyPr>
          <a:lstStyle/>
          <a:p>
            <a:r>
              <a:rPr lang="en-US" sz="1799" dirty="0"/>
              <a:t>Regents Global History</a:t>
            </a:r>
          </a:p>
        </p:txBody>
      </p:sp>
    </p:spTree>
    <p:extLst>
      <p:ext uri="{BB962C8B-B14F-4D97-AF65-F5344CB8AC3E}">
        <p14:creationId xmlns:p14="http://schemas.microsoft.com/office/powerpoint/2010/main" val="37967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4"/>
            <a:ext cx="4169132" cy="31538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186" y="16808"/>
            <a:ext cx="4177090" cy="31538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684" y="-15022"/>
            <a:ext cx="4183140" cy="318571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54778"/>
            <a:ext cx="4037548" cy="306296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547" y="3154777"/>
            <a:ext cx="4031499" cy="306719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1734" y="3070071"/>
            <a:ext cx="4147316" cy="3147675"/>
          </a:xfrm>
          <a:prstGeom prst="rect">
            <a:avLst/>
          </a:prstGeom>
        </p:spPr>
      </p:pic>
      <p:sp>
        <p:nvSpPr>
          <p:cNvPr id="10" name="TextBox 9"/>
          <p:cNvSpPr txBox="1"/>
          <p:nvPr/>
        </p:nvSpPr>
        <p:spPr>
          <a:xfrm>
            <a:off x="2271553" y="624185"/>
            <a:ext cx="1149629" cy="369236"/>
          </a:xfrm>
          <a:prstGeom prst="rect">
            <a:avLst/>
          </a:prstGeom>
          <a:noFill/>
        </p:spPr>
        <p:txBody>
          <a:bodyPr wrap="square" rtlCol="0">
            <a:spAutoFit/>
          </a:bodyPr>
          <a:lstStyle/>
          <a:p>
            <a:r>
              <a:rPr lang="en-US" sz="1799" dirty="0"/>
              <a:t>Erie</a:t>
            </a:r>
          </a:p>
        </p:txBody>
      </p:sp>
      <p:sp>
        <p:nvSpPr>
          <p:cNvPr id="11" name="TextBox 10"/>
          <p:cNvSpPr txBox="1"/>
          <p:nvPr/>
        </p:nvSpPr>
        <p:spPr>
          <a:xfrm>
            <a:off x="6309101" y="624185"/>
            <a:ext cx="1295063" cy="369236"/>
          </a:xfrm>
          <a:prstGeom prst="rect">
            <a:avLst/>
          </a:prstGeom>
          <a:noFill/>
        </p:spPr>
        <p:txBody>
          <a:bodyPr wrap="square" rtlCol="0">
            <a:spAutoFit/>
          </a:bodyPr>
          <a:lstStyle/>
          <a:p>
            <a:r>
              <a:rPr lang="en-US" sz="1799" dirty="0"/>
              <a:t>Monroe</a:t>
            </a:r>
          </a:p>
        </p:txBody>
      </p:sp>
      <p:sp>
        <p:nvSpPr>
          <p:cNvPr id="12" name="TextBox 11"/>
          <p:cNvSpPr txBox="1"/>
          <p:nvPr/>
        </p:nvSpPr>
        <p:spPr>
          <a:xfrm>
            <a:off x="10318947" y="624185"/>
            <a:ext cx="1468200" cy="369236"/>
          </a:xfrm>
          <a:prstGeom prst="rect">
            <a:avLst/>
          </a:prstGeom>
          <a:noFill/>
        </p:spPr>
        <p:txBody>
          <a:bodyPr wrap="square" rtlCol="0">
            <a:spAutoFit/>
          </a:bodyPr>
          <a:lstStyle/>
          <a:p>
            <a:r>
              <a:rPr lang="en-US" sz="1799" dirty="0"/>
              <a:t>Onondaga</a:t>
            </a:r>
          </a:p>
        </p:txBody>
      </p:sp>
      <p:sp>
        <p:nvSpPr>
          <p:cNvPr id="13" name="TextBox 12"/>
          <p:cNvSpPr txBox="1"/>
          <p:nvPr/>
        </p:nvSpPr>
        <p:spPr>
          <a:xfrm>
            <a:off x="2271553" y="3671392"/>
            <a:ext cx="1149629" cy="369236"/>
          </a:xfrm>
          <a:prstGeom prst="rect">
            <a:avLst/>
          </a:prstGeom>
          <a:noFill/>
        </p:spPr>
        <p:txBody>
          <a:bodyPr wrap="square" rtlCol="0">
            <a:spAutoFit/>
          </a:bodyPr>
          <a:lstStyle/>
          <a:p>
            <a:r>
              <a:rPr lang="en-US" sz="1799" dirty="0"/>
              <a:t>Broome</a:t>
            </a:r>
          </a:p>
        </p:txBody>
      </p:sp>
      <p:sp>
        <p:nvSpPr>
          <p:cNvPr id="14" name="TextBox 13"/>
          <p:cNvSpPr txBox="1"/>
          <p:nvPr/>
        </p:nvSpPr>
        <p:spPr>
          <a:xfrm>
            <a:off x="6309101" y="3671392"/>
            <a:ext cx="1295063" cy="369236"/>
          </a:xfrm>
          <a:prstGeom prst="rect">
            <a:avLst/>
          </a:prstGeom>
          <a:noFill/>
        </p:spPr>
        <p:txBody>
          <a:bodyPr wrap="square" rtlCol="0">
            <a:spAutoFit/>
          </a:bodyPr>
          <a:lstStyle/>
          <a:p>
            <a:r>
              <a:rPr lang="en-US" sz="1799" dirty="0"/>
              <a:t>Albany</a:t>
            </a:r>
          </a:p>
        </p:txBody>
      </p:sp>
      <p:sp>
        <p:nvSpPr>
          <p:cNvPr id="15" name="TextBox 14"/>
          <p:cNvSpPr txBox="1"/>
          <p:nvPr/>
        </p:nvSpPr>
        <p:spPr>
          <a:xfrm>
            <a:off x="10318947" y="3664512"/>
            <a:ext cx="1468200" cy="376116"/>
          </a:xfrm>
          <a:prstGeom prst="rect">
            <a:avLst/>
          </a:prstGeom>
          <a:noFill/>
        </p:spPr>
        <p:txBody>
          <a:bodyPr wrap="square" rtlCol="0">
            <a:spAutoFit/>
          </a:bodyPr>
          <a:lstStyle/>
          <a:p>
            <a:r>
              <a:rPr lang="en-US" sz="1799" dirty="0"/>
              <a:t>Westchester</a:t>
            </a:r>
          </a:p>
        </p:txBody>
      </p:sp>
      <p:sp>
        <p:nvSpPr>
          <p:cNvPr id="16" name="TextBox 15"/>
          <p:cNvSpPr txBox="1"/>
          <p:nvPr/>
        </p:nvSpPr>
        <p:spPr>
          <a:xfrm>
            <a:off x="346273" y="6308660"/>
            <a:ext cx="3138269" cy="369236"/>
          </a:xfrm>
          <a:prstGeom prst="rect">
            <a:avLst/>
          </a:prstGeom>
          <a:noFill/>
        </p:spPr>
        <p:txBody>
          <a:bodyPr wrap="square" rtlCol="0">
            <a:spAutoFit/>
          </a:bodyPr>
          <a:lstStyle/>
          <a:p>
            <a:r>
              <a:rPr lang="en-US" sz="1799" dirty="0"/>
              <a:t>Regents Earth Science</a:t>
            </a:r>
          </a:p>
        </p:txBody>
      </p:sp>
    </p:spTree>
    <p:extLst>
      <p:ext uri="{BB962C8B-B14F-4D97-AF65-F5344CB8AC3E}">
        <p14:creationId xmlns:p14="http://schemas.microsoft.com/office/powerpoint/2010/main" val="138650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
            <a:ext cx="5941041" cy="33040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232" y="893"/>
            <a:ext cx="6030082" cy="33954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336951"/>
            <a:ext cx="5941042" cy="33088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8233" y="3304935"/>
            <a:ext cx="6033697" cy="3347851"/>
          </a:xfrm>
          <a:prstGeom prst="rect">
            <a:avLst/>
          </a:prstGeom>
        </p:spPr>
      </p:pic>
    </p:spTree>
    <p:extLst>
      <p:ext uri="{BB962C8B-B14F-4D97-AF65-F5344CB8AC3E}">
        <p14:creationId xmlns:p14="http://schemas.microsoft.com/office/powerpoint/2010/main" val="95953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29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
            <a:ext cx="6386074" cy="35692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548" y="1356739"/>
            <a:ext cx="6529728" cy="36185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289" y="3204445"/>
            <a:ext cx="6585536" cy="3644088"/>
          </a:xfrm>
          <a:prstGeom prst="rect">
            <a:avLst/>
          </a:prstGeom>
        </p:spPr>
      </p:pic>
    </p:spTree>
    <p:extLst>
      <p:ext uri="{BB962C8B-B14F-4D97-AF65-F5344CB8AC3E}">
        <p14:creationId xmlns:p14="http://schemas.microsoft.com/office/powerpoint/2010/main" val="291520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4" y="208141"/>
            <a:ext cx="5333999" cy="685800"/>
          </a:xfrm>
        </p:spPr>
        <p:txBody>
          <a:bodyPr/>
          <a:lstStyle/>
          <a:p>
            <a:r>
              <a:rPr lang="en-US" dirty="0"/>
              <a:t>Vehicle Health Reports</a:t>
            </a:r>
          </a:p>
        </p:txBody>
      </p:sp>
      <p:pic>
        <p:nvPicPr>
          <p:cNvPr id="6" name="Content Placeholder 6" descr="Vehicle Health Detail Report showing systems for the car. The systems may be oil life, engine transmission &amp; emissions, brakes &amp; suspension, restraints &amp; driver assistance, checks fluids &amp; filters, recalls &amp; field service actions.  &#10;" title="Vehicle Health Detail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6212" y="315886"/>
            <a:ext cx="6721178" cy="6192659"/>
          </a:xfrm>
        </p:spPr>
      </p:pic>
      <p:pic>
        <p:nvPicPr>
          <p:cNvPr id="9" name="Picture 8" title="Flying Red Tail Haw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1523999"/>
            <a:ext cx="4114800" cy="4317167"/>
          </a:xfrm>
          <a:prstGeom prst="rect">
            <a:avLst/>
          </a:prstGeom>
        </p:spPr>
      </p:pic>
      <p:sp>
        <p:nvSpPr>
          <p:cNvPr id="4" name="Footer Placeholder 3"/>
          <p:cNvSpPr>
            <a:spLocks noGrp="1"/>
          </p:cNvSpPr>
          <p:nvPr>
            <p:ph type="ftr" sz="quarter" idx="11"/>
          </p:nvPr>
        </p:nvSpPr>
        <p:spPr>
          <a:xfrm>
            <a:off x="659314" y="6288661"/>
            <a:ext cx="3859795" cy="365125"/>
          </a:xfrm>
        </p:spPr>
        <p:txBody>
          <a:bodyPr/>
          <a:lstStyle/>
          <a:p>
            <a:r>
              <a:rPr lang="en-US" dirty="0"/>
              <a:t>Copyright Erie 1 BOCES - All Rights Reserved</a:t>
            </a:r>
          </a:p>
        </p:txBody>
      </p:sp>
    </p:spTree>
    <p:extLst>
      <p:ext uri="{BB962C8B-B14F-4D97-AF65-F5344CB8AC3E}">
        <p14:creationId xmlns:p14="http://schemas.microsoft.com/office/powerpoint/2010/main" val="322053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822144"/>
            <a:ext cx="10512862" cy="2851994"/>
          </a:xfrm>
        </p:spPr>
        <p:txBody>
          <a:bodyPr/>
          <a:lstStyle/>
          <a:p>
            <a:pPr algn="ctr"/>
            <a:r>
              <a:rPr lang="en-US" dirty="0"/>
              <a:t>What are your ideas?</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30</a:t>
            </a:fld>
            <a:endParaRPr lang="en-US"/>
          </a:p>
        </p:txBody>
      </p:sp>
    </p:spTree>
    <p:extLst>
      <p:ext uri="{BB962C8B-B14F-4D97-AF65-F5344CB8AC3E}">
        <p14:creationId xmlns:p14="http://schemas.microsoft.com/office/powerpoint/2010/main" val="94423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822144"/>
            <a:ext cx="10512862" cy="2851994"/>
          </a:xfrm>
        </p:spPr>
        <p:txBody>
          <a:bodyPr/>
          <a:lstStyle/>
          <a:p>
            <a:pPr algn="ctr"/>
            <a:r>
              <a:rPr lang="en-US" dirty="0"/>
              <a:t>How is this done?</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31</a:t>
            </a:fld>
            <a:endParaRPr lang="en-US"/>
          </a:p>
        </p:txBody>
      </p:sp>
    </p:spTree>
    <p:extLst>
      <p:ext uri="{BB962C8B-B14F-4D97-AF65-F5344CB8AC3E}">
        <p14:creationId xmlns:p14="http://schemas.microsoft.com/office/powerpoint/2010/main" val="16347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96" y="136524"/>
            <a:ext cx="10971431" cy="1600200"/>
          </a:xfrm>
        </p:spPr>
        <p:txBody>
          <a:bodyPr>
            <a:normAutofit fontScale="90000"/>
          </a:bodyPr>
          <a:lstStyle/>
          <a:p>
            <a:r>
              <a:rPr lang="en-US" sz="3599" dirty="0"/>
              <a:t>NYS Scatterplots – Public Data</a:t>
            </a:r>
            <a:br>
              <a:rPr lang="en-US" sz="3599" dirty="0"/>
            </a:br>
            <a:r>
              <a:rPr lang="en-US" sz="3599" dirty="0">
                <a:solidFill>
                  <a:srgbClr val="FF0000"/>
                </a:solidFill>
                <a:hlinkClick r:id="rId3">
                  <a:extLst>
                    <a:ext uri="{A12FA001-AC4F-418D-AE19-62706E023703}">
                      <ahyp:hlinkClr xmlns:ahyp="http://schemas.microsoft.com/office/drawing/2018/hyperlinkcolor" val="tx"/>
                    </a:ext>
                  </a:extLst>
                </a:hlinkClick>
              </a:rPr>
              <a:t>https://dataview.wnyric.org/PublicData/ReportCards</a:t>
            </a:r>
            <a:br>
              <a:rPr lang="en-US" dirty="0"/>
            </a:br>
            <a:endParaRPr lang="en-US" dirty="0"/>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32</a:t>
            </a:fld>
            <a:endParaRPr lang="en-US"/>
          </a:p>
        </p:txBody>
      </p:sp>
      <p:sp>
        <p:nvSpPr>
          <p:cNvPr id="3" name="Content Placeholder 2">
            <a:extLst>
              <a:ext uri="{FF2B5EF4-FFF2-40B4-BE49-F238E27FC236}">
                <a16:creationId xmlns:a16="http://schemas.microsoft.com/office/drawing/2014/main" id="{788941F4-4782-455A-8575-B9E6F2B9C5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07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822144"/>
            <a:ext cx="7543800" cy="930456"/>
          </a:xfrm>
        </p:spPr>
        <p:txBody>
          <a:bodyPr/>
          <a:lstStyle/>
          <a:p>
            <a:pPr algn="ctr"/>
            <a:r>
              <a:rPr lang="en-US" dirty="0"/>
              <a:t>Snipping tool support</a:t>
            </a:r>
          </a:p>
        </p:txBody>
      </p:sp>
      <p:sp>
        <p:nvSpPr>
          <p:cNvPr id="3" name="Text Placeholder 2"/>
          <p:cNvSpPr>
            <a:spLocks noGrp="1"/>
          </p:cNvSpPr>
          <p:nvPr>
            <p:ph type="body" idx="1"/>
          </p:nvPr>
        </p:nvSpPr>
        <p:spPr>
          <a:xfrm>
            <a:off x="1865311" y="2438400"/>
            <a:ext cx="8458201" cy="1143000"/>
          </a:xfrm>
        </p:spPr>
        <p:txBody>
          <a:bodyPr/>
          <a:lstStyle/>
          <a:p>
            <a:r>
              <a:rPr lang="en-US" dirty="0">
                <a:solidFill>
                  <a:srgbClr val="FF0000"/>
                </a:solidFill>
              </a:rPr>
              <a:t>https://support.microsoft.com/en-us/help/13776/windows-use-snipping-tool-to-capture-screenshots</a:t>
            </a:r>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33</a:t>
            </a:fld>
            <a:endParaRPr lang="en-US"/>
          </a:p>
        </p:txBody>
      </p:sp>
    </p:spTree>
    <p:extLst>
      <p:ext uri="{BB962C8B-B14F-4D97-AF65-F5344CB8AC3E}">
        <p14:creationId xmlns:p14="http://schemas.microsoft.com/office/powerpoint/2010/main" val="11581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34</a:t>
            </a:fld>
            <a:endParaRPr lang="en-US"/>
          </a:p>
        </p:txBody>
      </p:sp>
      <p:sp>
        <p:nvSpPr>
          <p:cNvPr id="10" name="TextBox 9"/>
          <p:cNvSpPr txBox="1"/>
          <p:nvPr/>
        </p:nvSpPr>
        <p:spPr>
          <a:xfrm>
            <a:off x="7339414" y="275141"/>
            <a:ext cx="4113728" cy="369236"/>
          </a:xfrm>
          <a:prstGeom prst="rect">
            <a:avLst/>
          </a:prstGeom>
          <a:noFill/>
        </p:spPr>
        <p:txBody>
          <a:bodyPr wrap="square" rtlCol="0">
            <a:spAutoFit/>
          </a:bodyPr>
          <a:lstStyle/>
          <a:p>
            <a:r>
              <a:rPr lang="en-US" sz="1799" dirty="0"/>
              <a:t>3 – 8 English Language Arts </a:t>
            </a:r>
          </a:p>
        </p:txBody>
      </p:sp>
    </p:spTree>
    <p:extLst>
      <p:ext uri="{BB962C8B-B14F-4D97-AF65-F5344CB8AC3E}">
        <p14:creationId xmlns:p14="http://schemas.microsoft.com/office/powerpoint/2010/main" val="40425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35</a:t>
            </a:fld>
            <a:endParaRPr lang="en-US"/>
          </a:p>
        </p:txBody>
      </p:sp>
      <p:sp>
        <p:nvSpPr>
          <p:cNvPr id="10" name="TextBox 9"/>
          <p:cNvSpPr txBox="1"/>
          <p:nvPr/>
        </p:nvSpPr>
        <p:spPr>
          <a:xfrm>
            <a:off x="7848733" y="265404"/>
            <a:ext cx="3826420" cy="369236"/>
          </a:xfrm>
          <a:prstGeom prst="rect">
            <a:avLst/>
          </a:prstGeom>
          <a:noFill/>
        </p:spPr>
        <p:txBody>
          <a:bodyPr wrap="square" rtlCol="0">
            <a:spAutoFit/>
          </a:bodyPr>
          <a:lstStyle/>
          <a:p>
            <a:r>
              <a:rPr lang="en-US" sz="1799" dirty="0"/>
              <a:t>3 – 8 Mathematics</a:t>
            </a:r>
          </a:p>
        </p:txBody>
      </p:sp>
    </p:spTree>
    <p:extLst>
      <p:ext uri="{BB962C8B-B14F-4D97-AF65-F5344CB8AC3E}">
        <p14:creationId xmlns:p14="http://schemas.microsoft.com/office/powerpoint/2010/main" val="388551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Me</a:t>
            </a:r>
          </a:p>
        </p:txBody>
      </p:sp>
      <p:sp>
        <p:nvSpPr>
          <p:cNvPr id="3" name="Content Placeholder 2"/>
          <p:cNvSpPr>
            <a:spLocks noGrp="1"/>
          </p:cNvSpPr>
          <p:nvPr>
            <p:ph idx="1"/>
          </p:nvPr>
        </p:nvSpPr>
        <p:spPr/>
        <p:txBody>
          <a:bodyPr>
            <a:normAutofit/>
          </a:bodyPr>
          <a:lstStyle/>
          <a:p>
            <a:r>
              <a:rPr lang="en-US" dirty="0"/>
              <a:t>Timothy W. Johnson</a:t>
            </a:r>
          </a:p>
          <a:p>
            <a:r>
              <a:rPr lang="en-US" dirty="0"/>
              <a:t>Professional Developer</a:t>
            </a:r>
          </a:p>
          <a:p>
            <a:r>
              <a:rPr lang="en-US" dirty="0"/>
              <a:t>Administration &amp; Supervision</a:t>
            </a:r>
            <a:br>
              <a:rPr lang="en-US" dirty="0"/>
            </a:br>
            <a:r>
              <a:rPr lang="en-US" dirty="0"/>
              <a:t>Erie 1 BOCES/WNYRIC</a:t>
            </a:r>
            <a:br>
              <a:rPr lang="en-US" dirty="0"/>
            </a:br>
            <a:r>
              <a:rPr lang="en-US" dirty="0"/>
              <a:t>355 Harlem Road</a:t>
            </a:r>
          </a:p>
          <a:p>
            <a:r>
              <a:rPr lang="en-US" dirty="0"/>
              <a:t>West Seneca, NY  14224-1892</a:t>
            </a:r>
          </a:p>
          <a:p>
            <a:r>
              <a:rPr lang="en-US" dirty="0"/>
              <a:t>office (716) 821-7227/fax  (716) 821-7498/cell (716) 429-5876</a:t>
            </a:r>
          </a:p>
          <a:p>
            <a:r>
              <a:rPr lang="en-US" dirty="0"/>
              <a:t>tjohnson@e1b.org</a:t>
            </a:r>
            <a:br>
              <a:rPr lang="en-US" dirty="0"/>
            </a:b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014" y="365923"/>
            <a:ext cx="2304450" cy="780847"/>
          </a:xfrm>
          <a:prstGeom prst="rect">
            <a:avLst/>
          </a:prstGeom>
        </p:spPr>
      </p:pic>
    </p:spTree>
    <p:extLst>
      <p:ext uri="{BB962C8B-B14F-4D97-AF65-F5344CB8AC3E}">
        <p14:creationId xmlns:p14="http://schemas.microsoft.com/office/powerpoint/2010/main" val="26110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96" y="136524"/>
            <a:ext cx="10971431" cy="1600200"/>
          </a:xfrm>
        </p:spPr>
        <p:txBody>
          <a:bodyPr>
            <a:normAutofit fontScale="90000"/>
          </a:bodyPr>
          <a:lstStyle/>
          <a:p>
            <a:r>
              <a:rPr lang="en-US" sz="3599" dirty="0"/>
              <a:t>NYS Scatterplots – Public Data</a:t>
            </a:r>
            <a:br>
              <a:rPr lang="en-US" sz="3599" dirty="0"/>
            </a:br>
            <a:r>
              <a:rPr lang="en-US" sz="3599" dirty="0">
                <a:solidFill>
                  <a:srgbClr val="FF0000"/>
                </a:solidFill>
                <a:hlinkClick r:id="rId3">
                  <a:extLst>
                    <a:ext uri="{A12FA001-AC4F-418D-AE19-62706E023703}">
                      <ahyp:hlinkClr xmlns:ahyp="http://schemas.microsoft.com/office/drawing/2018/hyperlinkcolor" val="tx"/>
                    </a:ext>
                  </a:extLst>
                </a:hlinkClick>
              </a:rPr>
              <a:t>https://dataview.wnyric.org/PublicData/ReportCards</a:t>
            </a:r>
            <a:br>
              <a:rPr lang="en-US" dirty="0"/>
            </a:b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7982" y="1384530"/>
            <a:ext cx="9624818" cy="5153573"/>
          </a:xfrm>
        </p:spPr>
      </p:pic>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4</a:t>
            </a:fld>
            <a:endParaRPr lang="en-US"/>
          </a:p>
        </p:txBody>
      </p:sp>
    </p:spTree>
    <p:extLst>
      <p:ext uri="{BB962C8B-B14F-4D97-AF65-F5344CB8AC3E}">
        <p14:creationId xmlns:p14="http://schemas.microsoft.com/office/powerpoint/2010/main" val="208418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673790"/>
          </a:xfrm>
        </p:spPr>
        <p:txBody>
          <a:bodyPr>
            <a:normAutofit/>
          </a:bodyPr>
          <a:lstStyle/>
          <a:p>
            <a:r>
              <a:rPr lang="en-US" dirty="0"/>
              <a:t>Another good source for scatterplots</a:t>
            </a:r>
          </a:p>
        </p:txBody>
      </p:sp>
      <p:sp>
        <p:nvSpPr>
          <p:cNvPr id="3" name="Content Placeholder 2"/>
          <p:cNvSpPr>
            <a:spLocks noGrp="1"/>
          </p:cNvSpPr>
          <p:nvPr>
            <p:ph idx="1"/>
          </p:nvPr>
        </p:nvSpPr>
        <p:spPr>
          <a:xfrm>
            <a:off x="837981" y="1039714"/>
            <a:ext cx="10512862" cy="4350205"/>
          </a:xfrm>
        </p:spPr>
        <p:txBody>
          <a:bodyPr/>
          <a:lstStyle/>
          <a:p>
            <a:pPr>
              <a:buFont typeface="Wingdings" panose="05000000000000000000" pitchFamily="2" charset="2"/>
              <a:buChar char="§"/>
            </a:pPr>
            <a:r>
              <a:rPr lang="en-US" dirty="0"/>
              <a:t>Cornell University</a:t>
            </a:r>
          </a:p>
          <a:p>
            <a:pPr>
              <a:buFont typeface="Wingdings" panose="05000000000000000000" pitchFamily="2" charset="2"/>
              <a:buChar char="§"/>
            </a:pPr>
            <a:r>
              <a:rPr lang="en-US" dirty="0">
                <a:solidFill>
                  <a:srgbClr val="FF0000"/>
                </a:solidFill>
                <a:hlinkClick r:id="rId2">
                  <a:extLst>
                    <a:ext uri="{A12FA001-AC4F-418D-AE19-62706E023703}">
                      <ahyp:hlinkClr xmlns:ahyp="http://schemas.microsoft.com/office/drawing/2018/hyperlinkcolor" val="tx"/>
                    </a:ext>
                  </a:extLst>
                </a:hlinkClick>
              </a:rPr>
              <a:t>http://www.nyeducationdata.org/</a:t>
            </a:r>
            <a:endParaRPr lang="en-US"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990" y="2278904"/>
            <a:ext cx="8418844" cy="4441714"/>
          </a:xfrm>
          <a:prstGeom prst="rect">
            <a:avLst/>
          </a:prstGeom>
        </p:spPr>
      </p:pic>
    </p:spTree>
    <p:extLst>
      <p:ext uri="{BB962C8B-B14F-4D97-AF65-F5344CB8AC3E}">
        <p14:creationId xmlns:p14="http://schemas.microsoft.com/office/powerpoint/2010/main" val="329212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822143"/>
            <a:ext cx="10512862" cy="2851994"/>
          </a:xfrm>
        </p:spPr>
        <p:txBody>
          <a:bodyPr/>
          <a:lstStyle/>
          <a:p>
            <a:pPr algn="ctr"/>
            <a:r>
              <a:rPr lang="en-US" dirty="0"/>
              <a:t>What types of Assessment Health Reports can be Created?</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6</a:t>
            </a:fld>
            <a:endParaRPr lang="en-US"/>
          </a:p>
        </p:txBody>
      </p:sp>
    </p:spTree>
    <p:extLst>
      <p:ext uri="{BB962C8B-B14F-4D97-AF65-F5344CB8AC3E}">
        <p14:creationId xmlns:p14="http://schemas.microsoft.com/office/powerpoint/2010/main" val="343883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81000"/>
            <a:ext cx="10971812" cy="685800"/>
          </a:xfrm>
        </p:spPr>
        <p:txBody>
          <a:bodyPr>
            <a:normAutofit fontScale="90000"/>
          </a:bodyPr>
          <a:lstStyle/>
          <a:p>
            <a:r>
              <a:rPr lang="en-US" sz="3999" dirty="0"/>
              <a:t>What if I pulled all the scatterplots for a Subject?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601" y="1368963"/>
            <a:ext cx="5955591" cy="3331928"/>
          </a:xfrm>
        </p:spPr>
      </p:pic>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7</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018" y="2895600"/>
            <a:ext cx="5766206" cy="3180944"/>
          </a:xfrm>
          <a:prstGeom prst="rect">
            <a:avLst/>
          </a:prstGeom>
        </p:spPr>
      </p:pic>
    </p:spTree>
    <p:extLst>
      <p:ext uri="{BB962C8B-B14F-4D97-AF65-F5344CB8AC3E}">
        <p14:creationId xmlns:p14="http://schemas.microsoft.com/office/powerpoint/2010/main" val="117712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9492047" cy="823381"/>
          </a:xfrm>
        </p:spPr>
        <p:txBody>
          <a:bodyPr/>
          <a:lstStyle/>
          <a:p>
            <a:r>
              <a:rPr lang="en-US" dirty="0"/>
              <a:t>Here’s one for 4 &amp; 8 Science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194" y="1303664"/>
            <a:ext cx="6092708" cy="3476990"/>
          </a:xfrm>
        </p:spPr>
      </p:pic>
      <p:sp>
        <p:nvSpPr>
          <p:cNvPr id="4" name="Footer Placeholder 3"/>
          <p:cNvSpPr>
            <a:spLocks noGrp="1"/>
          </p:cNvSpPr>
          <p:nvPr>
            <p:ph type="ftr" sz="quarter" idx="11"/>
          </p:nvPr>
        </p:nvSpPr>
        <p:spPr/>
        <p:txBody>
          <a:bodyPr/>
          <a:lstStyle/>
          <a:p>
            <a:r>
              <a:rPr lang="en-US"/>
              <a:t>Copyright Erie 1 BOCES - All Rights Reserved</a:t>
            </a:r>
          </a:p>
        </p:txBody>
      </p:sp>
      <p:sp>
        <p:nvSpPr>
          <p:cNvPr id="5" name="Slide Number Placeholder 4"/>
          <p:cNvSpPr>
            <a:spLocks noGrp="1"/>
          </p:cNvSpPr>
          <p:nvPr>
            <p:ph type="sldNum" sz="quarter" idx="12"/>
          </p:nvPr>
        </p:nvSpPr>
        <p:spPr/>
        <p:txBody>
          <a:bodyPr/>
          <a:lstStyle/>
          <a:p>
            <a:fld id="{B6F6D8B1-0E34-4CEB-AF3F-8945CD094F8B}" type="slidenum">
              <a:rPr lang="en-US" smtClean="0"/>
              <a:t>8</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443" y="2606482"/>
            <a:ext cx="6449090" cy="3641918"/>
          </a:xfrm>
          <a:prstGeom prst="rect">
            <a:avLst/>
          </a:prstGeom>
        </p:spPr>
      </p:pic>
    </p:spTree>
    <p:extLst>
      <p:ext uri="{BB962C8B-B14F-4D97-AF65-F5344CB8AC3E}">
        <p14:creationId xmlns:p14="http://schemas.microsoft.com/office/powerpoint/2010/main" val="270400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Erie 1 BOCES - All Rights Reserved</a:t>
            </a:r>
          </a:p>
        </p:txBody>
      </p:sp>
      <p:sp>
        <p:nvSpPr>
          <p:cNvPr id="3" name="Slide Number Placeholder 2"/>
          <p:cNvSpPr>
            <a:spLocks noGrp="1"/>
          </p:cNvSpPr>
          <p:nvPr>
            <p:ph type="sldNum" sz="quarter" idx="12"/>
          </p:nvPr>
        </p:nvSpPr>
        <p:spPr/>
        <p:txBody>
          <a:bodyPr/>
          <a:lstStyle/>
          <a:p>
            <a:fld id="{B6F6D8B1-0E34-4CEB-AF3F-8945CD094F8B}" type="slidenum">
              <a:rPr lang="en-US" smtClean="0"/>
              <a:t>9</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72" y="119062"/>
            <a:ext cx="4384214" cy="24331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6" y="790371"/>
            <a:ext cx="4594751" cy="25679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7412" y="1420589"/>
            <a:ext cx="4778639" cy="26575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29" y="2749356"/>
            <a:ext cx="4414717" cy="2437434"/>
          </a:xfrm>
          <a:prstGeom prst="rect">
            <a:avLst/>
          </a:prstGeom>
        </p:spPr>
      </p:pic>
      <p:sp>
        <p:nvSpPr>
          <p:cNvPr id="10" name="TextBox 9"/>
          <p:cNvSpPr txBox="1"/>
          <p:nvPr/>
        </p:nvSpPr>
        <p:spPr>
          <a:xfrm>
            <a:off x="7339414" y="275141"/>
            <a:ext cx="4113728" cy="369236"/>
          </a:xfrm>
          <a:prstGeom prst="rect">
            <a:avLst/>
          </a:prstGeom>
          <a:noFill/>
        </p:spPr>
        <p:txBody>
          <a:bodyPr wrap="square" rtlCol="0">
            <a:spAutoFit/>
          </a:bodyPr>
          <a:lstStyle/>
          <a:p>
            <a:r>
              <a:rPr lang="en-US" sz="1799" dirty="0"/>
              <a:t>3 – 8 English Language Arts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1511" y="3365136"/>
            <a:ext cx="4655223" cy="259692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6978" y="4134517"/>
            <a:ext cx="4699505" cy="2617878"/>
          </a:xfrm>
          <a:prstGeom prst="rect">
            <a:avLst/>
          </a:prstGeom>
        </p:spPr>
      </p:pic>
    </p:spTree>
    <p:extLst>
      <p:ext uri="{BB962C8B-B14F-4D97-AF65-F5344CB8AC3E}">
        <p14:creationId xmlns:p14="http://schemas.microsoft.com/office/powerpoint/2010/main" val="239227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xagonal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D6E40-F509-498A-BF02-00C895783B4A}">
  <ds:schemaRefs>
    <ds:schemaRef ds:uri="http://schemas.microsoft.com/sharepoint/v3/contenttype/forms"/>
  </ds:schemaRefs>
</ds:datastoreItem>
</file>

<file path=customXml/itemProps3.xml><?xml version="1.0" encoding="utf-8"?>
<ds:datastoreItem xmlns:ds="http://schemas.openxmlformats.org/officeDocument/2006/customXml" ds:itemID="{02427FAC-CD3A-494C-985C-09E26C5EA507}">
  <ds:schemaRefs>
    <ds:schemaRef ds:uri="a4f35948-e619-41b3-aa29-22878b09cfd2"/>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http://purl.org/dc/terms/"/>
  </ds:schemaRefs>
</ds:datastoreItem>
</file>

<file path=docProps/app.xml><?xml version="1.0" encoding="utf-8"?>
<Properties xmlns="http://schemas.openxmlformats.org/officeDocument/2006/extended-properties" xmlns:vt="http://schemas.openxmlformats.org/officeDocument/2006/docPropsVTypes">
  <Template>Hexagonal design slides</Template>
  <TotalTime>339</TotalTime>
  <Words>1864</Words>
  <Application>Microsoft Office PowerPoint</Application>
  <PresentationFormat>Custom</PresentationFormat>
  <Paragraphs>207</Paragraphs>
  <Slides>36</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Century Gothic</vt:lpstr>
      <vt:lpstr>Euphemia</vt:lpstr>
      <vt:lpstr>Palatino Linotype</vt:lpstr>
      <vt:lpstr>Wingdings</vt:lpstr>
      <vt:lpstr>Hexagonal design template</vt:lpstr>
      <vt:lpstr>Using Summary Scatterplot Reports to Empower District Instructional Discourse and Reform</vt:lpstr>
      <vt:lpstr>Vehicle Health Reports Summary</vt:lpstr>
      <vt:lpstr>Vehicle Health Reports</vt:lpstr>
      <vt:lpstr>NYS Scatterplots – Public Data https://dataview.wnyric.org/PublicData/ReportCards </vt:lpstr>
      <vt:lpstr>Another good source for scatterplots</vt:lpstr>
      <vt:lpstr>What types of Assessment Health Reports can be Created?</vt:lpstr>
      <vt:lpstr>What if I pulled all the scatterplots for a Subject?</vt:lpstr>
      <vt:lpstr>Here’s one for 4 &amp; 8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your ideas?</vt:lpstr>
      <vt:lpstr>How is this done?</vt:lpstr>
      <vt:lpstr>NYS Scatterplots – Public Data https://dataview.wnyric.org/PublicData/ReportCards </vt:lpstr>
      <vt:lpstr>Snipping tool support</vt:lpstr>
      <vt:lpstr>PowerPoint Presentation</vt:lpstr>
      <vt:lpstr>PowerPoint Presentation</vt:lpstr>
      <vt:lpstr>Contact Me</vt:lpstr>
    </vt:vector>
  </TitlesOfParts>
  <Company>E1B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Summary Scatterplot Reports to Empower District Instructional Discourse and Reform</dc:title>
  <dc:creator>Johnson, Timothy</dc:creator>
  <cp:lastModifiedBy>Johnson, Timothy</cp:lastModifiedBy>
  <cp:revision>18</cp:revision>
  <dcterms:created xsi:type="dcterms:W3CDTF">2018-04-20T12:20:36Z</dcterms:created>
  <dcterms:modified xsi:type="dcterms:W3CDTF">2018-10-08T14:12:17Z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